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5"/>
  </p:notesMasterIdLst>
  <p:handoutMasterIdLst>
    <p:handoutMasterId r:id="rId46"/>
  </p:handoutMasterIdLst>
  <p:sldIdLst>
    <p:sldId id="1808" r:id="rId8"/>
    <p:sldId id="4300" r:id="rId9"/>
    <p:sldId id="1635" r:id="rId10"/>
    <p:sldId id="4301" r:id="rId11"/>
    <p:sldId id="4302" r:id="rId12"/>
    <p:sldId id="4303" r:id="rId13"/>
    <p:sldId id="4260" r:id="rId14"/>
    <p:sldId id="4304" r:id="rId15"/>
    <p:sldId id="4305" r:id="rId16"/>
    <p:sldId id="4306" r:id="rId17"/>
    <p:sldId id="4307" r:id="rId18"/>
    <p:sldId id="4308" r:id="rId19"/>
    <p:sldId id="2149" r:id="rId20"/>
    <p:sldId id="2150" r:id="rId21"/>
    <p:sldId id="2151" r:id="rId22"/>
    <p:sldId id="2376" r:id="rId23"/>
    <p:sldId id="2167" r:id="rId24"/>
    <p:sldId id="2132" r:id="rId25"/>
    <p:sldId id="2140" r:id="rId26"/>
    <p:sldId id="2135" r:id="rId27"/>
    <p:sldId id="2136" r:id="rId28"/>
    <p:sldId id="2138" r:id="rId29"/>
    <p:sldId id="2139" r:id="rId30"/>
    <p:sldId id="2152" r:id="rId31"/>
    <p:sldId id="2154" r:id="rId32"/>
    <p:sldId id="2155" r:id="rId33"/>
    <p:sldId id="2157" r:id="rId34"/>
    <p:sldId id="2158" r:id="rId35"/>
    <p:sldId id="2159" r:id="rId36"/>
    <p:sldId id="2160" r:id="rId37"/>
    <p:sldId id="2161" r:id="rId38"/>
    <p:sldId id="2162" r:id="rId39"/>
    <p:sldId id="2156" r:id="rId40"/>
    <p:sldId id="2163" r:id="rId41"/>
    <p:sldId id="2164" r:id="rId42"/>
    <p:sldId id="4309" r:id="rId43"/>
    <p:sldId id="1532"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4300"/>
            <p14:sldId id="1635"/>
            <p14:sldId id="4301"/>
            <p14:sldId id="4302"/>
            <p14:sldId id="4303"/>
            <p14:sldId id="4260"/>
            <p14:sldId id="4304"/>
            <p14:sldId id="4305"/>
            <p14:sldId id="4306"/>
            <p14:sldId id="4307"/>
            <p14:sldId id="4308"/>
            <p14:sldId id="2149"/>
            <p14:sldId id="2150"/>
            <p14:sldId id="2151"/>
            <p14:sldId id="2376"/>
            <p14:sldId id="2167"/>
            <p14:sldId id="2132"/>
            <p14:sldId id="2140"/>
            <p14:sldId id="2135"/>
            <p14:sldId id="2136"/>
            <p14:sldId id="2138"/>
            <p14:sldId id="2139"/>
            <p14:sldId id="2152"/>
            <p14:sldId id="2154"/>
            <p14:sldId id="2155"/>
            <p14:sldId id="2157"/>
            <p14:sldId id="2158"/>
            <p14:sldId id="2159"/>
            <p14:sldId id="2160"/>
            <p14:sldId id="2161"/>
            <p14:sldId id="2162"/>
            <p14:sldId id="2156"/>
            <p14:sldId id="2163"/>
            <p14:sldId id="2164"/>
            <p14:sldId id="430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58186" autoAdjust="0"/>
  </p:normalViewPr>
  <p:slideViewPr>
    <p:cSldViewPr snapToGrid="0">
      <p:cViewPr varScale="1">
        <p:scale>
          <a:sx n="62" d="100"/>
          <a:sy n="62" d="100"/>
        </p:scale>
        <p:origin x="42" y="10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4/4/2019 11:27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4/4/2019 11:26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2</a:t>
            </a:fld>
            <a:endParaRPr lang="en-US"/>
          </a:p>
        </p:txBody>
      </p:sp>
    </p:spTree>
    <p:extLst>
      <p:ext uri="{BB962C8B-B14F-4D97-AF65-F5344CB8AC3E}">
        <p14:creationId xmlns:p14="http://schemas.microsoft.com/office/powerpoint/2010/main" val="164765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4/4/2019 11:26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1611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4D4A6-3229-4F3B-96F5-7951DC14B2B9}" type="slidenum">
              <a:rPr lang="en-US" smtClean="0"/>
              <a:t>12</a:t>
            </a:fld>
            <a:endParaRPr lang="en-US"/>
          </a:p>
        </p:txBody>
      </p:sp>
    </p:spTree>
    <p:extLst>
      <p:ext uri="{BB962C8B-B14F-4D97-AF65-F5344CB8AC3E}">
        <p14:creationId xmlns:p14="http://schemas.microsoft.com/office/powerpoint/2010/main" val="4287046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02065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Virtual machine</a:t>
            </a:r>
            <a:r>
              <a:rPr lang="en-US" sz="882" kern="1200" dirty="0">
                <a:solidFill>
                  <a:schemeClr val="tx1"/>
                </a:solidFill>
                <a:effectLst/>
                <a:latin typeface="Segoe UI Light" pitchFamily="34" charset="0"/>
                <a:ea typeface="+mn-ea"/>
                <a:cs typeface="+mn-cs"/>
              </a:rPr>
              <a:t> (VM) runs a full-blown “guest” operating system with </a:t>
            </a:r>
            <a:r>
              <a:rPr lang="en-US" sz="882" i="1" kern="1200" dirty="0">
                <a:solidFill>
                  <a:schemeClr val="tx1"/>
                </a:solidFill>
                <a:effectLst/>
                <a:latin typeface="Segoe UI Light" pitchFamily="34" charset="0"/>
                <a:ea typeface="+mn-ea"/>
                <a:cs typeface="+mn-cs"/>
              </a:rPr>
              <a:t>virtual</a:t>
            </a:r>
            <a:r>
              <a:rPr lang="en-US" sz="882" kern="1200" dirty="0">
                <a:solidFill>
                  <a:schemeClr val="tx1"/>
                </a:solidFill>
                <a:effectLst/>
                <a:latin typeface="Segoe UI Light" pitchFamily="34" charset="0"/>
                <a:ea typeface="+mn-ea"/>
                <a:cs typeface="+mn-cs"/>
              </a:rPr>
              <a:t> access to host resources through a hypervisor. In general, VMs provide an environment with more resources than most applications need.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7566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2951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0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07094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80330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966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4679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Containers are a method of virtualization that packages an application's code, configurations, and dependencies into building blocks for consistency,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container is a standard unit of software that packages up code and all its dependencies so the application runs quickly and reliably from one computing environment to another</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4/4/2019 11:26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7077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08309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5238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66624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12989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85221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54651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71198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55229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91040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713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4/4/2019 11:26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7860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84561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1665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8343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63754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23662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4/4/2019 11:26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4/4/2019 11:26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9059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6</a:t>
            </a:fld>
            <a:endParaRPr lang="en-US"/>
          </a:p>
        </p:txBody>
      </p:sp>
    </p:spTree>
    <p:extLst>
      <p:ext uri="{BB962C8B-B14F-4D97-AF65-F5344CB8AC3E}">
        <p14:creationId xmlns:p14="http://schemas.microsoft.com/office/powerpoint/2010/main" val="26910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Forget these challenge with Microservices architecture: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Performance issues</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Scalability</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Longer cycles for regression testing</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Unscheduled downtime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Potential downtime during upgrades</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Stuck with the existing technology and programming language.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No way to scale just the required components of functionality</a:t>
            </a:r>
          </a:p>
        </p:txBody>
      </p:sp>
      <p:sp>
        <p:nvSpPr>
          <p:cNvPr id="4" name="Slide Number Placeholder 3"/>
          <p:cNvSpPr>
            <a:spLocks noGrp="1"/>
          </p:cNvSpPr>
          <p:nvPr>
            <p:ph type="sldNum" sz="quarter" idx="5"/>
          </p:nvPr>
        </p:nvSpPr>
        <p:spPr/>
        <p:txBody>
          <a:bodyPr/>
          <a:lstStyle/>
          <a:p>
            <a:fld id="{AF54D4A6-3229-4F3B-96F5-7951DC14B2B9}" type="slidenum">
              <a:rPr lang="en-US" smtClean="0"/>
              <a:t>7</a:t>
            </a:fld>
            <a:endParaRPr lang="en-US"/>
          </a:p>
        </p:txBody>
      </p:sp>
    </p:spTree>
    <p:extLst>
      <p:ext uri="{BB962C8B-B14F-4D97-AF65-F5344CB8AC3E}">
        <p14:creationId xmlns:p14="http://schemas.microsoft.com/office/powerpoint/2010/main" val="1321132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Monolithic paradigm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monolithic application all calculator operations, addition, </a:t>
            </a:r>
            <a:r>
              <a:rPr lang="en-US" dirty="0" err="1"/>
              <a:t>substraction</a:t>
            </a:r>
            <a:r>
              <a:rPr lang="en-US" dirty="0"/>
              <a:t> and so on, may be written as separate program functions, and one function may call another function directly to complete this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only one process running.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i="1" dirty="0"/>
              <a:t>The disadvantage on this architecture is that </a:t>
            </a:r>
            <a:r>
              <a:rPr lang="en-US" sz="2800" b="1" i="1" dirty="0"/>
              <a:t>if a bug is encountered in any of the functions</a:t>
            </a:r>
            <a:r>
              <a:rPr lang="en-US" sz="2800" i="1" dirty="0"/>
              <a:t>, it could take the whole application </a:t>
            </a:r>
            <a:r>
              <a:rPr lang="en-US" sz="2800" b="1" i="1" dirty="0"/>
              <a:t>down</a:t>
            </a:r>
          </a:p>
        </p:txBody>
      </p:sp>
      <p:sp>
        <p:nvSpPr>
          <p:cNvPr id="4" name="Slide Number Placeholder 3"/>
          <p:cNvSpPr>
            <a:spLocks noGrp="1"/>
          </p:cNvSpPr>
          <p:nvPr>
            <p:ph type="sldNum" sz="quarter" idx="5"/>
          </p:nvPr>
        </p:nvSpPr>
        <p:spPr/>
        <p:txBody>
          <a:bodyPr/>
          <a:lstStyle/>
          <a:p>
            <a:fld id="{AF54D4A6-3229-4F3B-96F5-7951DC14B2B9}" type="slidenum">
              <a:rPr lang="en-US" smtClean="0"/>
              <a:t>8</a:t>
            </a:fld>
            <a:endParaRPr lang="en-US"/>
          </a:p>
        </p:txBody>
      </p:sp>
    </p:spTree>
    <p:extLst>
      <p:ext uri="{BB962C8B-B14F-4D97-AF65-F5344CB8AC3E}">
        <p14:creationId xmlns:p14="http://schemas.microsoft.com/office/powerpoint/2010/main" val="161099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a:t>
            </a:r>
            <a:r>
              <a:rPr lang="en-US" sz="1200" b="1" dirty="0">
                <a:gradFill>
                  <a:gsLst>
                    <a:gs pos="2917">
                      <a:schemeClr val="tx1"/>
                    </a:gs>
                    <a:gs pos="30000">
                      <a:schemeClr val="tx1"/>
                    </a:gs>
                  </a:gsLst>
                  <a:lin ang="5400000" scaled="0"/>
                </a:gradFill>
              </a:rPr>
              <a:t>Microservices-based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The microservices paradigm builds the calculator application by constructing each operation offered by the calculator as a separate standalone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This simplicity can help in various ways: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Enabling you to add many capabilities as required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Each micro service can be independently updated or scaled on demand.</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Create a new operation </a:t>
            </a:r>
            <a:r>
              <a:rPr lang="en-US" sz="1200" b="1" dirty="0" err="1">
                <a:gradFill>
                  <a:gsLst>
                    <a:gs pos="2917">
                      <a:schemeClr val="tx1"/>
                    </a:gs>
                    <a:gs pos="30000">
                      <a:schemeClr val="tx1"/>
                    </a:gs>
                  </a:gsLst>
                  <a:lin ang="5400000" scaled="0"/>
                </a:gradFill>
              </a:rPr>
              <a:t>tha</a:t>
            </a:r>
            <a:r>
              <a:rPr lang="en-US" sz="1200" b="1" dirty="0">
                <a:gradFill>
                  <a:gsLst>
                    <a:gs pos="2917">
                      <a:schemeClr val="tx1"/>
                    </a:gs>
                    <a:gs pos="30000">
                      <a:schemeClr val="tx1"/>
                    </a:gs>
                  </a:gsLst>
                  <a:lin ang="5400000" scaled="0"/>
                </a:gradFill>
              </a:rPr>
              <a:t> uses an existing </a:t>
            </a:r>
            <a:r>
              <a:rPr lang="en-US" sz="1200" b="1" dirty="0" err="1">
                <a:gradFill>
                  <a:gsLst>
                    <a:gs pos="2917">
                      <a:schemeClr val="tx1"/>
                    </a:gs>
                    <a:gs pos="30000">
                      <a:schemeClr val="tx1"/>
                    </a:gs>
                  </a:gsLst>
                  <a:lin ang="5400000" scaled="0"/>
                </a:gradFill>
              </a:rPr>
              <a:t>availibel</a:t>
            </a:r>
            <a:r>
              <a:rPr lang="en-US" sz="1200" b="1" dirty="0">
                <a:gradFill>
                  <a:gsLst>
                    <a:gs pos="2917">
                      <a:schemeClr val="tx1"/>
                    </a:gs>
                    <a:gs pos="30000">
                      <a:schemeClr val="tx1"/>
                    </a:gs>
                  </a:gsLst>
                  <a:lin ang="5400000" scaled="0"/>
                </a:gradFill>
              </a:rPr>
              <a:t> functionality. Ex. Finding square a given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dirty="0">
                <a:gradFill>
                  <a:gsLst>
                    <a:gs pos="2917">
                      <a:schemeClr val="tx1"/>
                    </a:gs>
                    <a:gs pos="30000">
                      <a:schemeClr val="tx1"/>
                    </a:gs>
                  </a:gsLst>
                  <a:lin ang="5400000" scaled="0"/>
                </a:gradFill>
              </a:rPr>
              <a:t>Compared to a monolithic application’s need for recompilation, redeployment, and so on, with possible downtime as a result.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9</a:t>
            </a:fld>
            <a:endParaRPr lang="en-US"/>
          </a:p>
        </p:txBody>
      </p:sp>
    </p:spTree>
    <p:extLst>
      <p:ext uri="{BB962C8B-B14F-4D97-AF65-F5344CB8AC3E}">
        <p14:creationId xmlns:p14="http://schemas.microsoft.com/office/powerpoint/2010/main" val="428845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a:t>
            </a:r>
            <a:r>
              <a:rPr lang="en-US" sz="1200" b="1" dirty="0">
                <a:gradFill>
                  <a:gsLst>
                    <a:gs pos="2917">
                      <a:schemeClr val="tx1"/>
                    </a:gs>
                    <a:gs pos="30000">
                      <a:schemeClr val="tx1"/>
                    </a:gs>
                  </a:gsLst>
                  <a:lin ang="5400000" scaled="0"/>
                </a:gradFill>
              </a:rPr>
              <a:t>Microservices-based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The microservices paradigm builds the calculator application by constructing each operation offered by the calculator as a separate standalone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This simplicity can help in various ways: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Enabling you to add many capabilities as required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Each micro service can be independently updated or scaled on demand.</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Create a new operation </a:t>
            </a:r>
            <a:r>
              <a:rPr lang="en-US" sz="1200" b="1" dirty="0" err="1">
                <a:gradFill>
                  <a:gsLst>
                    <a:gs pos="2917">
                      <a:schemeClr val="tx1"/>
                    </a:gs>
                    <a:gs pos="30000">
                      <a:schemeClr val="tx1"/>
                    </a:gs>
                  </a:gsLst>
                  <a:lin ang="5400000" scaled="0"/>
                </a:gradFill>
              </a:rPr>
              <a:t>tha</a:t>
            </a:r>
            <a:r>
              <a:rPr lang="en-US" sz="1200" b="1" dirty="0">
                <a:gradFill>
                  <a:gsLst>
                    <a:gs pos="2917">
                      <a:schemeClr val="tx1"/>
                    </a:gs>
                    <a:gs pos="30000">
                      <a:schemeClr val="tx1"/>
                    </a:gs>
                  </a:gsLst>
                  <a:lin ang="5400000" scaled="0"/>
                </a:gradFill>
              </a:rPr>
              <a:t> uses an existing </a:t>
            </a:r>
            <a:r>
              <a:rPr lang="en-US" sz="1200" b="1" dirty="0" err="1">
                <a:gradFill>
                  <a:gsLst>
                    <a:gs pos="2917">
                      <a:schemeClr val="tx1"/>
                    </a:gs>
                    <a:gs pos="30000">
                      <a:schemeClr val="tx1"/>
                    </a:gs>
                  </a:gsLst>
                  <a:lin ang="5400000" scaled="0"/>
                </a:gradFill>
              </a:rPr>
              <a:t>availibel</a:t>
            </a:r>
            <a:r>
              <a:rPr lang="en-US" sz="1200" b="1" dirty="0">
                <a:gradFill>
                  <a:gsLst>
                    <a:gs pos="2917">
                      <a:schemeClr val="tx1"/>
                    </a:gs>
                    <a:gs pos="30000">
                      <a:schemeClr val="tx1"/>
                    </a:gs>
                  </a:gsLst>
                  <a:lin ang="5400000" scaled="0"/>
                </a:gradFill>
              </a:rPr>
              <a:t> functionality. Ex. Finding square a given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dirty="0">
                <a:gradFill>
                  <a:gsLst>
                    <a:gs pos="2917">
                      <a:schemeClr val="tx1"/>
                    </a:gs>
                    <a:gs pos="30000">
                      <a:schemeClr val="tx1"/>
                    </a:gs>
                  </a:gsLst>
                  <a:lin ang="5400000" scaled="0"/>
                </a:gradFill>
              </a:rPr>
              <a:t>Compared to a monolithic application’s need for recompilation, redeployment, and so on, with possible downtime as a result.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1" i="0" dirty="0">
              <a:gradFill>
                <a:gsLst>
                  <a:gs pos="2917">
                    <a:schemeClr val="tx1"/>
                  </a:gs>
                  <a:gs pos="30000">
                    <a:schemeClr val="tx1"/>
                  </a:gs>
                </a:gsLst>
                <a:lin ang="5400000" scaled="0"/>
              </a:gra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gradFill>
                  <a:gsLst>
                    <a:gs pos="2917">
                      <a:schemeClr val="tx1"/>
                    </a:gs>
                    <a:gs pos="30000">
                      <a:schemeClr val="tx1"/>
                    </a:gs>
                  </a:gsLst>
                  <a:lin ang="5400000" scaled="0"/>
                </a:gradFill>
              </a:rPr>
              <a:t>These microservices are deployed separately, and each performs a single function.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10</a:t>
            </a:fld>
            <a:endParaRPr lang="en-US"/>
          </a:p>
        </p:txBody>
      </p:sp>
    </p:spTree>
    <p:extLst>
      <p:ext uri="{BB962C8B-B14F-4D97-AF65-F5344CB8AC3E}">
        <p14:creationId xmlns:p14="http://schemas.microsoft.com/office/powerpoint/2010/main" val="889157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8976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image" Target="../media/image8.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31.tiff"/><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95.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95.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microsoft.com/en-us/cloud-platform/containe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7.xml"/><Relationship Id="rId4"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6.xml"/><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7.xml"/><Relationship Id="rId1" Type="http://schemas.openxmlformats.org/officeDocument/2006/relationships/slideLayout" Target="../slideLayouts/slideLayout95.xml"/><Relationship Id="rId4" Type="http://schemas.openxmlformats.org/officeDocument/2006/relationships/image" Target="../media/image40.tiff"/></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95.xml"/><Relationship Id="rId4" Type="http://schemas.openxmlformats.org/officeDocument/2006/relationships/image" Target="../media/image41.tiff"/></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9.xml"/><Relationship Id="rId1" Type="http://schemas.openxmlformats.org/officeDocument/2006/relationships/slideLayout" Target="../slideLayouts/slideLayout95.xml"/><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0.xml"/><Relationship Id="rId1" Type="http://schemas.openxmlformats.org/officeDocument/2006/relationships/slideLayout" Target="../slideLayouts/slideLayout95.xml"/><Relationship Id="rId4"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1.xml"/><Relationship Id="rId1" Type="http://schemas.openxmlformats.org/officeDocument/2006/relationships/slideLayout" Target="../slideLayouts/slideLayout95.xml"/><Relationship Id="rId5" Type="http://schemas.openxmlformats.org/officeDocument/2006/relationships/image" Target="../media/image44.tiff"/><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2.xml"/><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virtualization/windowscontainers/about/#what-is-docker" TargetMode="External"/><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7.xml"/><Relationship Id="rId6" Type="http://schemas.openxmlformats.org/officeDocument/2006/relationships/image" Target="../media/image36.png"/><Relationship Id="rId5" Type="http://schemas.openxmlformats.org/officeDocument/2006/relationships/hyperlink" Target="https://docs.microsoft.com/en-us/virtualization/windowscontainers/manage-containers/container-storage" TargetMode="External"/><Relationship Id="rId4" Type="http://schemas.openxmlformats.org/officeDocument/2006/relationships/hyperlink" Target="https://docs.microsoft.com/en-us/virtualization/windowscontainers/manage-docker/configure-docker-daem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5.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4C480C1-3357-0D49-934C-5DA47EEC9D63}"/>
              </a:ext>
            </a:extLst>
          </p:cNvPr>
          <p:cNvSpPr/>
          <p:nvPr/>
        </p:nvSpPr>
        <p:spPr bwMode="auto">
          <a:xfrm>
            <a:off x="6359451" y="1257863"/>
            <a:ext cx="5424213" cy="32301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865552" y="1688539"/>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865552" y="3089810"/>
            <a:ext cx="1260000" cy="1260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34064" y="1688539"/>
            <a:ext cx="1260000" cy="1260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224000" cy="1260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flipV="1">
            <a:off x="3255264" y="3081547"/>
            <a:ext cx="3104187" cy="6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6754368" y="4533754"/>
            <a:ext cx="4901184"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3794504" y="0"/>
            <a:ext cx="460299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Microservices-based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3728512" y="2461946"/>
            <a:ext cx="192007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Calc</a:t>
            </a:r>
            <a:r>
              <a:rPr lang="en-US" sz="2400" b="1" dirty="0">
                <a:gradFill>
                  <a:gsLst>
                    <a:gs pos="2917">
                      <a:schemeClr val="tx1"/>
                    </a:gs>
                    <a:gs pos="30000">
                      <a:schemeClr val="tx1"/>
                    </a:gs>
                  </a:gsLst>
                  <a:lin ang="5400000" scaled="0"/>
                </a:gradFill>
              </a:rPr>
              <a:t>(</a:t>
            </a:r>
            <a:r>
              <a:rPr lang="en-US" sz="2400" b="1" dirty="0" err="1">
                <a:gradFill>
                  <a:gsLst>
                    <a:gs pos="2917">
                      <a:schemeClr val="tx1"/>
                    </a:gs>
                    <a:gs pos="30000">
                      <a:schemeClr val="tx1"/>
                    </a:gs>
                  </a:gsLst>
                  <a:lin ang="5400000" scaled="0"/>
                </a:gradFill>
              </a:rPr>
              <a:t>int</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int</a:t>
            </a:r>
            <a:r>
              <a:rPr lang="en-US" sz="2400" b="1" dirty="0">
                <a:gradFill>
                  <a:gsLst>
                    <a:gs pos="2917">
                      <a:schemeClr val="tx1"/>
                    </a:gs>
                    <a:gs pos="30000">
                      <a:schemeClr val="tx1"/>
                    </a:gs>
                  </a:gsLst>
                  <a:lin ang="5400000" scaled="0"/>
                </a:gradFill>
              </a:rPr>
              <a:t>)</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4331401" y="3147937"/>
            <a:ext cx="71429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int</a:t>
            </a:r>
            <a:endParaRPr lang="en-US" sz="2400" b="1" dirty="0">
              <a:gradFill>
                <a:gsLst>
                  <a:gs pos="2917">
                    <a:schemeClr val="tx1"/>
                  </a:gs>
                  <a:gs pos="30000">
                    <a:schemeClr val="tx1"/>
                  </a:gs>
                </a:gsLst>
                <a:lin ang="5400000" scaled="0"/>
              </a:gradFill>
            </a:endParaRPr>
          </a:p>
        </p:txBody>
      </p:sp>
      <p:sp>
        <p:nvSpPr>
          <p:cNvPr id="18" name="Rectangle 17">
            <a:extLst>
              <a:ext uri="{FF2B5EF4-FFF2-40B4-BE49-F238E27FC236}">
                <a16:creationId xmlns:a16="http://schemas.microsoft.com/office/drawing/2014/main" id="{14DE05FE-F4BB-DF45-82A8-071D1449D3C9}"/>
              </a:ext>
            </a:extLst>
          </p:cNvPr>
          <p:cNvSpPr/>
          <p:nvPr/>
        </p:nvSpPr>
        <p:spPr bwMode="auto">
          <a:xfrm>
            <a:off x="6914150" y="2252667"/>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^2</a:t>
            </a:r>
          </a:p>
        </p:txBody>
      </p:sp>
      <p:cxnSp>
        <p:nvCxnSpPr>
          <p:cNvPr id="10" name="Elbow Connector 9">
            <a:extLst>
              <a:ext uri="{FF2B5EF4-FFF2-40B4-BE49-F238E27FC236}">
                <a16:creationId xmlns:a16="http://schemas.microsoft.com/office/drawing/2014/main" id="{ADE62B93-0F80-2648-92B6-5F3026B19F99}"/>
              </a:ext>
            </a:extLst>
          </p:cNvPr>
          <p:cNvCxnSpPr>
            <a:cxnSpLocks/>
            <a:endCxn id="97" idx="1"/>
          </p:cNvCxnSpPr>
          <p:nvPr/>
        </p:nvCxnSpPr>
        <p:spPr>
          <a:xfrm>
            <a:off x="8174150" y="3379215"/>
            <a:ext cx="691402" cy="34059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E23FE5-2558-5143-A1D5-D7370DB9F710}"/>
              </a:ext>
            </a:extLst>
          </p:cNvPr>
          <p:cNvSpPr txBox="1"/>
          <p:nvPr/>
        </p:nvSpPr>
        <p:spPr>
          <a:xfrm>
            <a:off x="514726" y="4228560"/>
            <a:ext cx="6152133"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Square the number function easily added with New microservices</a:t>
            </a:r>
          </a:p>
        </p:txBody>
      </p:sp>
    </p:spTree>
    <p:extLst>
      <p:ext uri="{BB962C8B-B14F-4D97-AF65-F5344CB8AC3E}">
        <p14:creationId xmlns:p14="http://schemas.microsoft.com/office/powerpoint/2010/main" val="928514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2765" y="139334"/>
            <a:ext cx="11306469" cy="813819"/>
          </a:xfrm>
        </p:spPr>
        <p:txBody>
          <a:bodyPr/>
          <a:lstStyle/>
          <a:p>
            <a:r>
              <a:rPr lang="en-US" dirty="0"/>
              <a:t>Other Advantages of Microservices:</a:t>
            </a:r>
          </a:p>
        </p:txBody>
      </p:sp>
      <p:sp>
        <p:nvSpPr>
          <p:cNvPr id="6" name="Text Placeholder 5"/>
          <p:cNvSpPr>
            <a:spLocks noGrp="1"/>
          </p:cNvSpPr>
          <p:nvPr>
            <p:ph type="body" sz="quarter" idx="10"/>
          </p:nvPr>
        </p:nvSpPr>
        <p:spPr>
          <a:xfrm>
            <a:off x="467528" y="813227"/>
            <a:ext cx="5567784" cy="4616648"/>
          </a:xfrm>
        </p:spPr>
        <p:txBody>
          <a:bodyPr/>
          <a:lstStyle/>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Simplicity. </a:t>
            </a:r>
            <a:r>
              <a:rPr lang="en-US" sz="1800" dirty="0">
                <a:latin typeface="Segoe UI Light" panose="020B0502040204020203" pitchFamily="34" charset="0"/>
                <a:cs typeface="Segoe UI Light" panose="020B0502040204020203" pitchFamily="34" charset="0"/>
              </a:rPr>
              <a:t>Each microservices performs only one distinct and well-defined.</a:t>
            </a:r>
          </a:p>
          <a:p>
            <a:pPr lvl="1"/>
            <a:endParaRPr lang="en-US" sz="1800"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Scalability. </a:t>
            </a:r>
            <a:r>
              <a:rPr lang="en-US" sz="1800" dirty="0">
                <a:latin typeface="Segoe UI Light" panose="020B0502040204020203" pitchFamily="34" charset="0"/>
                <a:cs typeface="Segoe UI Light" panose="020B0502040204020203" pitchFamily="34" charset="0"/>
              </a:rPr>
              <a:t>To scale a monolithic application, we need to deploy resource-heavy applications on multiple servers behind a load balancer. </a:t>
            </a:r>
            <a:r>
              <a:rPr lang="en-US" sz="1800" b="1" i="1" dirty="0">
                <a:latin typeface="Segoe UI Light" panose="020B0502040204020203" pitchFamily="34" charset="0"/>
                <a:cs typeface="Segoe UI Light" panose="020B0502040204020203" pitchFamily="34" charset="0"/>
              </a:rPr>
              <a:t>It is not possible to scale just a portion of an application</a:t>
            </a:r>
            <a:r>
              <a:rPr lang="en-US" sz="1800" dirty="0">
                <a:latin typeface="Segoe UI Light" panose="020B0502040204020203" pitchFamily="34" charset="0"/>
                <a:cs typeface="Segoe UI Light" panose="020B0502040204020203" pitchFamily="34" charset="0"/>
              </a:rPr>
              <a:t>; </a:t>
            </a:r>
            <a:r>
              <a:rPr lang="en-US" sz="1800" i="1" u="sng" dirty="0">
                <a:latin typeface="Segoe UI Light" panose="020B0502040204020203" pitchFamily="34" charset="0"/>
                <a:cs typeface="Segoe UI Light" panose="020B0502040204020203" pitchFamily="34" charset="0"/>
              </a:rPr>
              <a:t>it is all or nothing</a:t>
            </a:r>
            <a:r>
              <a:rPr lang="en-US" sz="1800" dirty="0">
                <a:latin typeface="Segoe UI Light" panose="020B0502040204020203" pitchFamily="34" charset="0"/>
                <a:cs typeface="Segoe UI Light" panose="020B0502040204020203" pitchFamily="34" charset="0"/>
              </a:rPr>
              <a:t>. With microservices, we can scale out only only the components that are expected to be highly loaded.</a:t>
            </a:r>
          </a:p>
          <a:p>
            <a:pPr lvl="1"/>
            <a:endParaRPr lang="en-US" sz="1800"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Continuous delivery. </a:t>
            </a:r>
          </a:p>
          <a:p>
            <a:pPr marL="285750" lvl="1" indent="-28575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More freedom and fewer dependencies.</a:t>
            </a:r>
          </a:p>
          <a:p>
            <a:pPr marL="285750" lvl="1" indent="-28575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Fault isolation</a:t>
            </a:r>
            <a:endParaRPr lang="en-US" sz="2000" b="1"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BDFB7393-CC00-144C-B524-0DC36FF45236}"/>
              </a:ext>
            </a:extLst>
          </p:cNvPr>
          <p:cNvSpPr/>
          <p:nvPr/>
        </p:nvSpPr>
        <p:spPr bwMode="auto">
          <a:xfrm>
            <a:off x="6749765" y="900795"/>
            <a:ext cx="5128229"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Monolithic</a:t>
            </a:r>
          </a:p>
        </p:txBody>
      </p:sp>
      <p:sp>
        <p:nvSpPr>
          <p:cNvPr id="7" name="Rectangle 6">
            <a:extLst>
              <a:ext uri="{FF2B5EF4-FFF2-40B4-BE49-F238E27FC236}">
                <a16:creationId xmlns:a16="http://schemas.microsoft.com/office/drawing/2014/main" id="{57F65B66-91D6-1242-BE31-B8CC74CED7BB}"/>
              </a:ext>
            </a:extLst>
          </p:cNvPr>
          <p:cNvSpPr/>
          <p:nvPr/>
        </p:nvSpPr>
        <p:spPr bwMode="auto">
          <a:xfrm>
            <a:off x="7024568" y="1370200"/>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Load Balancer</a:t>
            </a:r>
          </a:p>
        </p:txBody>
      </p:sp>
      <p:sp>
        <p:nvSpPr>
          <p:cNvPr id="8" name="Rectangle 7">
            <a:extLst>
              <a:ext uri="{FF2B5EF4-FFF2-40B4-BE49-F238E27FC236}">
                <a16:creationId xmlns:a16="http://schemas.microsoft.com/office/drawing/2014/main" id="{3064FF16-45BC-7A45-87B5-991097DA1B6D}"/>
              </a:ext>
            </a:extLst>
          </p:cNvPr>
          <p:cNvSpPr/>
          <p:nvPr/>
        </p:nvSpPr>
        <p:spPr bwMode="auto">
          <a:xfrm>
            <a:off x="7264562"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1" name="Rectangle 10">
            <a:extLst>
              <a:ext uri="{FF2B5EF4-FFF2-40B4-BE49-F238E27FC236}">
                <a16:creationId xmlns:a16="http://schemas.microsoft.com/office/drawing/2014/main" id="{B69949EC-F494-204F-99C1-D2FEFA4D6DDE}"/>
              </a:ext>
            </a:extLst>
          </p:cNvPr>
          <p:cNvSpPr/>
          <p:nvPr/>
        </p:nvSpPr>
        <p:spPr bwMode="auto">
          <a:xfrm>
            <a:off x="7804562"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2" name="Rectangle 11">
            <a:extLst>
              <a:ext uri="{FF2B5EF4-FFF2-40B4-BE49-F238E27FC236}">
                <a16:creationId xmlns:a16="http://schemas.microsoft.com/office/drawing/2014/main" id="{5AF73E65-0D43-9A44-B1BD-E81FEA8CA8B4}"/>
              </a:ext>
            </a:extLst>
          </p:cNvPr>
          <p:cNvSpPr/>
          <p:nvPr/>
        </p:nvSpPr>
        <p:spPr bwMode="auto">
          <a:xfrm>
            <a:off x="7264562"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16" name="Rectangle 15">
            <a:extLst>
              <a:ext uri="{FF2B5EF4-FFF2-40B4-BE49-F238E27FC236}">
                <a16:creationId xmlns:a16="http://schemas.microsoft.com/office/drawing/2014/main" id="{0C954CEF-999E-184D-9506-E3F4F4779C2C}"/>
              </a:ext>
            </a:extLst>
          </p:cNvPr>
          <p:cNvSpPr/>
          <p:nvPr/>
        </p:nvSpPr>
        <p:spPr bwMode="auto">
          <a:xfrm>
            <a:off x="7795755"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8" name="Rectangle 17">
            <a:extLst>
              <a:ext uri="{FF2B5EF4-FFF2-40B4-BE49-F238E27FC236}">
                <a16:creationId xmlns:a16="http://schemas.microsoft.com/office/drawing/2014/main" id="{16D2BDB2-E447-DD40-A1C0-6E3ACF6C5E26}"/>
              </a:ext>
            </a:extLst>
          </p:cNvPr>
          <p:cNvSpPr/>
          <p:nvPr/>
        </p:nvSpPr>
        <p:spPr bwMode="auto">
          <a:xfrm>
            <a:off x="8866948" y="205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9" name="Rectangle 18">
            <a:extLst>
              <a:ext uri="{FF2B5EF4-FFF2-40B4-BE49-F238E27FC236}">
                <a16:creationId xmlns:a16="http://schemas.microsoft.com/office/drawing/2014/main" id="{F6BC61DA-E8F0-304E-93D1-F95815149421}"/>
              </a:ext>
            </a:extLst>
          </p:cNvPr>
          <p:cNvSpPr/>
          <p:nvPr/>
        </p:nvSpPr>
        <p:spPr bwMode="auto">
          <a:xfrm>
            <a:off x="9394756" y="205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0" name="Rectangle 19">
            <a:extLst>
              <a:ext uri="{FF2B5EF4-FFF2-40B4-BE49-F238E27FC236}">
                <a16:creationId xmlns:a16="http://schemas.microsoft.com/office/drawing/2014/main" id="{F2453D9B-FC21-D442-9085-62E91F475F81}"/>
              </a:ext>
            </a:extLst>
          </p:cNvPr>
          <p:cNvSpPr/>
          <p:nvPr/>
        </p:nvSpPr>
        <p:spPr bwMode="auto">
          <a:xfrm>
            <a:off x="8866948" y="258960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21" name="Rectangle 20">
            <a:extLst>
              <a:ext uri="{FF2B5EF4-FFF2-40B4-BE49-F238E27FC236}">
                <a16:creationId xmlns:a16="http://schemas.microsoft.com/office/drawing/2014/main" id="{5151CF9E-1CDD-8741-B6F7-64A2D0220F65}"/>
              </a:ext>
            </a:extLst>
          </p:cNvPr>
          <p:cNvSpPr/>
          <p:nvPr/>
        </p:nvSpPr>
        <p:spPr bwMode="auto">
          <a:xfrm>
            <a:off x="9398141" y="258960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2" name="Rectangle 21">
            <a:extLst>
              <a:ext uri="{FF2B5EF4-FFF2-40B4-BE49-F238E27FC236}">
                <a16:creationId xmlns:a16="http://schemas.microsoft.com/office/drawing/2014/main" id="{00AA9D17-304D-024D-ABA0-B990D07BC579}"/>
              </a:ext>
            </a:extLst>
          </p:cNvPr>
          <p:cNvSpPr/>
          <p:nvPr/>
        </p:nvSpPr>
        <p:spPr bwMode="auto">
          <a:xfrm>
            <a:off x="10352911"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3" name="Rectangle 22">
            <a:extLst>
              <a:ext uri="{FF2B5EF4-FFF2-40B4-BE49-F238E27FC236}">
                <a16:creationId xmlns:a16="http://schemas.microsoft.com/office/drawing/2014/main" id="{E70BE1A2-E022-8E43-8E57-60FCEDE8283B}"/>
              </a:ext>
            </a:extLst>
          </p:cNvPr>
          <p:cNvSpPr/>
          <p:nvPr/>
        </p:nvSpPr>
        <p:spPr bwMode="auto">
          <a:xfrm>
            <a:off x="10880719"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4" name="Rectangle 23">
            <a:extLst>
              <a:ext uri="{FF2B5EF4-FFF2-40B4-BE49-F238E27FC236}">
                <a16:creationId xmlns:a16="http://schemas.microsoft.com/office/drawing/2014/main" id="{4EFE803D-64D5-184B-B49E-B4181F089BB6}"/>
              </a:ext>
            </a:extLst>
          </p:cNvPr>
          <p:cNvSpPr/>
          <p:nvPr/>
        </p:nvSpPr>
        <p:spPr bwMode="auto">
          <a:xfrm>
            <a:off x="10352911"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25" name="Rectangle 24">
            <a:extLst>
              <a:ext uri="{FF2B5EF4-FFF2-40B4-BE49-F238E27FC236}">
                <a16:creationId xmlns:a16="http://schemas.microsoft.com/office/drawing/2014/main" id="{3FC79B1E-A2FB-9542-955B-8A8FCC74A46C}"/>
              </a:ext>
            </a:extLst>
          </p:cNvPr>
          <p:cNvSpPr/>
          <p:nvPr/>
        </p:nvSpPr>
        <p:spPr bwMode="auto">
          <a:xfrm>
            <a:off x="10884104"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cxnSp>
        <p:nvCxnSpPr>
          <p:cNvPr id="4" name="Straight Connector 3">
            <a:extLst>
              <a:ext uri="{FF2B5EF4-FFF2-40B4-BE49-F238E27FC236}">
                <a16:creationId xmlns:a16="http://schemas.microsoft.com/office/drawing/2014/main" id="{1F263EFF-B2CC-E348-90D7-09C14C1BF630}"/>
              </a:ext>
            </a:extLst>
          </p:cNvPr>
          <p:cNvCxnSpPr>
            <a:stCxn id="3" idx="1"/>
            <a:endCxn id="3" idx="3"/>
          </p:cNvCxnSpPr>
          <p:nvPr/>
        </p:nvCxnSpPr>
        <p:spPr>
          <a:xfrm>
            <a:off x="6749765" y="3790299"/>
            <a:ext cx="5128229" cy="0"/>
          </a:xfrm>
          <a:prstGeom prst="lin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9E30A13-9626-D24E-A548-0AF28C8D338D}"/>
              </a:ext>
            </a:extLst>
          </p:cNvPr>
          <p:cNvSpPr/>
          <p:nvPr/>
        </p:nvSpPr>
        <p:spPr bwMode="auto">
          <a:xfrm>
            <a:off x="7024568" y="4386781"/>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endParaRPr lang="en-US" sz="2400" dirty="0">
              <a:solidFill>
                <a:schemeClr val="bg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816B138-8608-B24F-ACA3-4FA29DCB278B}"/>
              </a:ext>
            </a:extLst>
          </p:cNvPr>
          <p:cNvSpPr txBox="1"/>
          <p:nvPr/>
        </p:nvSpPr>
        <p:spPr>
          <a:xfrm>
            <a:off x="8029567" y="3659491"/>
            <a:ext cx="255344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Microservices</a:t>
            </a:r>
          </a:p>
        </p:txBody>
      </p:sp>
      <p:sp>
        <p:nvSpPr>
          <p:cNvPr id="27" name="Rectangle 26">
            <a:extLst>
              <a:ext uri="{FF2B5EF4-FFF2-40B4-BE49-F238E27FC236}">
                <a16:creationId xmlns:a16="http://schemas.microsoft.com/office/drawing/2014/main" id="{75ECF815-A123-134C-9A43-0BBEF47E68FA}"/>
              </a:ext>
            </a:extLst>
          </p:cNvPr>
          <p:cNvSpPr/>
          <p:nvPr/>
        </p:nvSpPr>
        <p:spPr bwMode="auto">
          <a:xfrm>
            <a:off x="9471236" y="4389050"/>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28" name="Rectangle 27">
            <a:extLst>
              <a:ext uri="{FF2B5EF4-FFF2-40B4-BE49-F238E27FC236}">
                <a16:creationId xmlns:a16="http://schemas.microsoft.com/office/drawing/2014/main" id="{E9DD6378-021A-EF49-8102-765298C65D00}"/>
              </a:ext>
            </a:extLst>
          </p:cNvPr>
          <p:cNvSpPr/>
          <p:nvPr/>
        </p:nvSpPr>
        <p:spPr bwMode="auto">
          <a:xfrm>
            <a:off x="9526637" y="5491936"/>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29" name="Rectangle 28">
            <a:extLst>
              <a:ext uri="{FF2B5EF4-FFF2-40B4-BE49-F238E27FC236}">
                <a16:creationId xmlns:a16="http://schemas.microsoft.com/office/drawing/2014/main" id="{DD535E7A-F643-A94D-99ED-F08CB6AAF47C}"/>
              </a:ext>
            </a:extLst>
          </p:cNvPr>
          <p:cNvSpPr/>
          <p:nvPr/>
        </p:nvSpPr>
        <p:spPr bwMode="auto">
          <a:xfrm>
            <a:off x="7491381" y="487648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0" name="Rectangle 29">
            <a:extLst>
              <a:ext uri="{FF2B5EF4-FFF2-40B4-BE49-F238E27FC236}">
                <a16:creationId xmlns:a16="http://schemas.microsoft.com/office/drawing/2014/main" id="{7EAE9528-B34C-844F-BDE6-7D995D1C7955}"/>
              </a:ext>
            </a:extLst>
          </p:cNvPr>
          <p:cNvSpPr/>
          <p:nvPr/>
        </p:nvSpPr>
        <p:spPr bwMode="auto">
          <a:xfrm>
            <a:off x="8326948" y="4879716"/>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1" name="Rectangle 30">
            <a:extLst>
              <a:ext uri="{FF2B5EF4-FFF2-40B4-BE49-F238E27FC236}">
                <a16:creationId xmlns:a16="http://schemas.microsoft.com/office/drawing/2014/main" id="{6DFD9BC0-16E3-7645-975D-49535703DB40}"/>
              </a:ext>
            </a:extLst>
          </p:cNvPr>
          <p:cNvSpPr/>
          <p:nvPr/>
        </p:nvSpPr>
        <p:spPr bwMode="auto">
          <a:xfrm>
            <a:off x="10297510" y="4890880"/>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2" name="Rectangle 31">
            <a:extLst>
              <a:ext uri="{FF2B5EF4-FFF2-40B4-BE49-F238E27FC236}">
                <a16:creationId xmlns:a16="http://schemas.microsoft.com/office/drawing/2014/main" id="{057A2DBE-2F2B-3548-B050-5485BE95BC53}"/>
              </a:ext>
            </a:extLst>
          </p:cNvPr>
          <p:cNvSpPr/>
          <p:nvPr/>
        </p:nvSpPr>
        <p:spPr bwMode="auto">
          <a:xfrm>
            <a:off x="10352911" y="5920630"/>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4" name="TextBox 33">
            <a:extLst>
              <a:ext uri="{FF2B5EF4-FFF2-40B4-BE49-F238E27FC236}">
                <a16:creationId xmlns:a16="http://schemas.microsoft.com/office/drawing/2014/main" id="{6D234944-740D-2D47-B967-96A244B6B3EF}"/>
              </a:ext>
            </a:extLst>
          </p:cNvPr>
          <p:cNvSpPr txBox="1"/>
          <p:nvPr/>
        </p:nvSpPr>
        <p:spPr>
          <a:xfrm>
            <a:off x="7622288" y="243434"/>
            <a:ext cx="32689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Scalability Comparison</a:t>
            </a:r>
          </a:p>
        </p:txBody>
      </p:sp>
      <p:sp>
        <p:nvSpPr>
          <p:cNvPr id="37" name="Rectangle 36">
            <a:extLst>
              <a:ext uri="{FF2B5EF4-FFF2-40B4-BE49-F238E27FC236}">
                <a16:creationId xmlns:a16="http://schemas.microsoft.com/office/drawing/2014/main" id="{620B2775-E2BA-C143-A807-C8A5DD2BAECF}"/>
              </a:ext>
            </a:extLst>
          </p:cNvPr>
          <p:cNvSpPr/>
          <p:nvPr/>
        </p:nvSpPr>
        <p:spPr bwMode="auto">
          <a:xfrm>
            <a:off x="7151628" y="5499343"/>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38" name="Rectangle 37">
            <a:extLst>
              <a:ext uri="{FF2B5EF4-FFF2-40B4-BE49-F238E27FC236}">
                <a16:creationId xmlns:a16="http://schemas.microsoft.com/office/drawing/2014/main" id="{D4EF0102-00A7-1D47-AAAD-39201DA3C8BD}"/>
              </a:ext>
            </a:extLst>
          </p:cNvPr>
          <p:cNvSpPr/>
          <p:nvPr/>
        </p:nvSpPr>
        <p:spPr bwMode="auto">
          <a:xfrm>
            <a:off x="7532671" y="593752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39" name="Rectangle 38">
            <a:extLst>
              <a:ext uri="{FF2B5EF4-FFF2-40B4-BE49-F238E27FC236}">
                <a16:creationId xmlns:a16="http://schemas.microsoft.com/office/drawing/2014/main" id="{7E058CB0-D069-5C4A-A6B2-9860469F69F3}"/>
              </a:ext>
            </a:extLst>
          </p:cNvPr>
          <p:cNvSpPr/>
          <p:nvPr/>
        </p:nvSpPr>
        <p:spPr bwMode="auto">
          <a:xfrm>
            <a:off x="8474534" y="593752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Tree>
    <p:extLst>
      <p:ext uri="{BB962C8B-B14F-4D97-AF65-F5344CB8AC3E}">
        <p14:creationId xmlns:p14="http://schemas.microsoft.com/office/powerpoint/2010/main" val="3729081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lvl="0"/>
            <a:r>
              <a:rPr lang="en-US" dirty="0">
                <a:solidFill>
                  <a:schemeClr val="tx1"/>
                </a:solidFill>
              </a:rPr>
              <a:t>Containers Vs Virtual Machines</a:t>
            </a: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88983" y="-331235"/>
            <a:ext cx="3917710" cy="3917710"/>
          </a:xfrm>
          <a:prstGeom prst="rect">
            <a:avLst/>
          </a:prstGeom>
        </p:spPr>
      </p:pic>
      <p:pic>
        <p:nvPicPr>
          <p:cNvPr id="5" name="Picture 4">
            <a:extLst>
              <a:ext uri="{FF2B5EF4-FFF2-40B4-BE49-F238E27FC236}">
                <a16:creationId xmlns:a16="http://schemas.microsoft.com/office/drawing/2014/main" id="{F96BC1FB-F197-204A-8542-13DF38449516}"/>
              </a:ext>
            </a:extLst>
          </p:cNvPr>
          <p:cNvPicPr>
            <a:picLocks noChangeAspect="1"/>
          </p:cNvPicPr>
          <p:nvPr/>
        </p:nvPicPr>
        <p:blipFill>
          <a:blip r:embed="rId5"/>
          <a:stretch>
            <a:fillRect/>
          </a:stretch>
        </p:blipFill>
        <p:spPr>
          <a:xfrm>
            <a:off x="8717280" y="3968496"/>
            <a:ext cx="2889504" cy="2889504"/>
          </a:xfrm>
          <a:prstGeom prst="rect">
            <a:avLst/>
          </a:prstGeom>
          <a:ln>
            <a:solidFill>
              <a:schemeClr val="tx1"/>
            </a:solidFill>
          </a:ln>
        </p:spPr>
      </p:pic>
    </p:spTree>
    <p:extLst>
      <p:ext uri="{BB962C8B-B14F-4D97-AF65-F5344CB8AC3E}">
        <p14:creationId xmlns:p14="http://schemas.microsoft.com/office/powerpoint/2010/main" val="67350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s-MX" b="1" dirty="0">
                <a:latin typeface="Calibri" panose="020F0502020204030204" pitchFamily="34" charset="0"/>
                <a:cs typeface="Calibri" panose="020F0502020204030204" pitchFamily="34" charset="0"/>
              </a:rPr>
              <a:t>Containers VS Virtual Machine </a:t>
            </a:r>
            <a:endParaRPr lang="en-US" dirty="0">
              <a:latin typeface="Calibri" panose="020F0502020204030204" pitchFamily="34" charset="0"/>
              <a:cs typeface="Calibri" panose="020F0502020204030204" pitchFamily="34" charset="0"/>
            </a:endParaRPr>
          </a:p>
        </p:txBody>
      </p:sp>
      <p:sp>
        <p:nvSpPr>
          <p:cNvPr id="6" name="Text Placeholder 5"/>
          <p:cNvSpPr>
            <a:spLocks noGrp="1"/>
          </p:cNvSpPr>
          <p:nvPr>
            <p:ph type="body" sz="quarter" idx="10"/>
          </p:nvPr>
        </p:nvSpPr>
        <p:spPr/>
        <p:txBody>
          <a:bodyPr/>
          <a:lstStyle/>
          <a:p>
            <a:r>
              <a:rPr lang="en-US" dirty="0"/>
              <a:t>A container, on the other hand, is nothing more than a single isolated process running in the host OS, consuming only the resources that the app consumes and without the overhead of any additional processes. </a:t>
            </a:r>
          </a:p>
          <a:p>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5369578-035F-5C4A-BE64-BBAFD0100126}"/>
              </a:ext>
            </a:extLst>
          </p:cNvPr>
          <p:cNvPicPr>
            <a:picLocks noChangeAspect="1"/>
          </p:cNvPicPr>
          <p:nvPr/>
        </p:nvPicPr>
        <p:blipFill>
          <a:blip r:embed="rId3"/>
          <a:stretch>
            <a:fillRect/>
          </a:stretch>
        </p:blipFill>
        <p:spPr>
          <a:xfrm>
            <a:off x="7339472" y="4503725"/>
            <a:ext cx="2301036" cy="2301036"/>
          </a:xfrm>
          <a:prstGeom prst="rect">
            <a:avLst/>
          </a:prstGeom>
        </p:spPr>
      </p:pic>
      <p:pic>
        <p:nvPicPr>
          <p:cNvPr id="5" name="Picture 4">
            <a:extLst>
              <a:ext uri="{FF2B5EF4-FFF2-40B4-BE49-F238E27FC236}">
                <a16:creationId xmlns:a16="http://schemas.microsoft.com/office/drawing/2014/main" id="{8259B0EF-AAD7-CD42-9AA9-6026174355E6}"/>
              </a:ext>
            </a:extLst>
          </p:cNvPr>
          <p:cNvPicPr>
            <a:picLocks noChangeAspect="1"/>
          </p:cNvPicPr>
          <p:nvPr/>
        </p:nvPicPr>
        <p:blipFill>
          <a:blip r:embed="rId4"/>
          <a:stretch>
            <a:fillRect/>
          </a:stretch>
        </p:blipFill>
        <p:spPr>
          <a:xfrm>
            <a:off x="1069904" y="4403631"/>
            <a:ext cx="5163820" cy="2501225"/>
          </a:xfrm>
          <a:prstGeom prst="rect">
            <a:avLst/>
          </a:prstGeom>
        </p:spPr>
      </p:pic>
      <p:sp>
        <p:nvSpPr>
          <p:cNvPr id="2" name="TextBox 1">
            <a:extLst>
              <a:ext uri="{FF2B5EF4-FFF2-40B4-BE49-F238E27FC236}">
                <a16:creationId xmlns:a16="http://schemas.microsoft.com/office/drawing/2014/main" id="{91D17F65-1B73-7845-8C82-5174C2651D77}"/>
              </a:ext>
            </a:extLst>
          </p:cNvPr>
          <p:cNvSpPr txBox="1"/>
          <p:nvPr/>
        </p:nvSpPr>
        <p:spPr>
          <a:xfrm>
            <a:off x="5501640" y="4991834"/>
            <a:ext cx="1188720" cy="1231106"/>
          </a:xfrm>
          <a:prstGeom prst="rect">
            <a:avLst/>
          </a:prstGeom>
          <a:noFill/>
        </p:spPr>
        <p:txBody>
          <a:bodyPr wrap="square" lIns="0" tIns="0" rIns="0" bIns="0" rtlCol="0">
            <a:spAutoFit/>
          </a:bodyPr>
          <a:lstStyle/>
          <a:p>
            <a:pPr algn="l"/>
            <a:r>
              <a:rPr lang="en-US" sz="8000" b="1"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VS</a:t>
            </a:r>
          </a:p>
        </p:txBody>
      </p:sp>
    </p:spTree>
    <p:extLst>
      <p:ext uri="{BB962C8B-B14F-4D97-AF65-F5344CB8AC3E}">
        <p14:creationId xmlns:p14="http://schemas.microsoft.com/office/powerpoint/2010/main" val="161581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Containers VS Virtual Machine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973033"/>
            <a:ext cx="4961828" cy="1723549"/>
          </a:xfrm>
        </p:spPr>
        <p:txBody>
          <a:bodyPr/>
          <a:lstStyle/>
          <a:p>
            <a:pPr algn="just"/>
            <a:r>
              <a:rPr lang="en-US" sz="2000" dirty="0">
                <a:latin typeface="Segoe UI Light" panose="020B0502040204020203" pitchFamily="34" charset="0"/>
                <a:cs typeface="Segoe UI Light" panose="020B0502040204020203" pitchFamily="34" charset="0"/>
              </a:rPr>
              <a:t>A </a:t>
            </a:r>
            <a:r>
              <a:rPr lang="en-US" sz="2000" b="1" dirty="0">
                <a:latin typeface="Segoe UI Light" panose="020B0502040204020203" pitchFamily="34" charset="0"/>
                <a:cs typeface="Segoe UI Light" panose="020B0502040204020203" pitchFamily="34" charset="0"/>
              </a:rPr>
              <a:t>container</a:t>
            </a:r>
            <a:r>
              <a:rPr lang="en-US" sz="2000" dirty="0">
                <a:latin typeface="Segoe UI Light" panose="020B0502040204020203" pitchFamily="34" charset="0"/>
                <a:cs typeface="Segoe UI Light" panose="020B0502040204020203" pitchFamily="34" charset="0"/>
              </a:rPr>
              <a:t> runs </a:t>
            </a:r>
            <a:r>
              <a:rPr lang="en-US" sz="2000" i="1" dirty="0">
                <a:latin typeface="Segoe UI Light" panose="020B0502040204020203" pitchFamily="34" charset="0"/>
                <a:cs typeface="Segoe UI Light" panose="020B0502040204020203" pitchFamily="34" charset="0"/>
              </a:rPr>
              <a:t>natively</a:t>
            </a:r>
            <a:r>
              <a:rPr lang="en-US" sz="2000" dirty="0">
                <a:latin typeface="Segoe UI Light" panose="020B0502040204020203" pitchFamily="34" charset="0"/>
                <a:cs typeface="Segoe UI Light" panose="020B0502040204020203" pitchFamily="34" charset="0"/>
              </a:rPr>
              <a:t> on Linux and shares the kernel of the host machine with other containers. It runs a discrete process, taking no more memory than any other executable, making it lightweight.</a:t>
            </a:r>
          </a:p>
        </p:txBody>
      </p:sp>
      <p:sp>
        <p:nvSpPr>
          <p:cNvPr id="2" name="TextBox 1">
            <a:extLst>
              <a:ext uri="{FF2B5EF4-FFF2-40B4-BE49-F238E27FC236}">
                <a16:creationId xmlns:a16="http://schemas.microsoft.com/office/drawing/2014/main" id="{91D17F65-1B73-7845-8C82-5174C2651D77}"/>
              </a:ext>
            </a:extLst>
          </p:cNvPr>
          <p:cNvSpPr txBox="1"/>
          <p:nvPr/>
        </p:nvSpPr>
        <p:spPr>
          <a:xfrm>
            <a:off x="5501640" y="4991834"/>
            <a:ext cx="1639556" cy="1231106"/>
          </a:xfrm>
          <a:prstGeom prst="rect">
            <a:avLst/>
          </a:prstGeom>
          <a:noFill/>
        </p:spPr>
        <p:txBody>
          <a:bodyPr wrap="square" lIns="0" tIns="0" rIns="0" bIns="0" rtlCol="0">
            <a:spAutoFit/>
          </a:bodyPr>
          <a:lstStyle/>
          <a:p>
            <a:pPr algn="l"/>
            <a:r>
              <a:rPr lang="en-US" sz="8000" b="1" dirty="0">
                <a:gradFill>
                  <a:gsLst>
                    <a:gs pos="2917">
                      <a:schemeClr val="tx1"/>
                    </a:gs>
                    <a:gs pos="30000">
                      <a:schemeClr val="tx1"/>
                    </a:gs>
                  </a:gsLst>
                  <a:lin ang="5400000" scaled="0"/>
                </a:gradFill>
                <a:latin typeface="+mj-lt"/>
                <a:cs typeface="Calibri" panose="020F0502020204030204" pitchFamily="34" charset="0"/>
              </a:rPr>
              <a:t>VS</a:t>
            </a:r>
          </a:p>
        </p:txBody>
      </p:sp>
      <p:pic>
        <p:nvPicPr>
          <p:cNvPr id="7" name="Picture 6">
            <a:extLst>
              <a:ext uri="{FF2B5EF4-FFF2-40B4-BE49-F238E27FC236}">
                <a16:creationId xmlns:a16="http://schemas.microsoft.com/office/drawing/2014/main" id="{C2658106-B15C-8A4F-8C20-68A12AF81166}"/>
              </a:ext>
            </a:extLst>
          </p:cNvPr>
          <p:cNvPicPr>
            <a:picLocks noChangeAspect="1"/>
          </p:cNvPicPr>
          <p:nvPr/>
        </p:nvPicPr>
        <p:blipFill>
          <a:blip r:embed="rId3"/>
          <a:stretch>
            <a:fillRect/>
          </a:stretch>
        </p:blipFill>
        <p:spPr>
          <a:xfrm>
            <a:off x="7331648" y="3179372"/>
            <a:ext cx="4033488" cy="3624924"/>
          </a:xfrm>
          <a:prstGeom prst="rect">
            <a:avLst/>
          </a:prstGeom>
        </p:spPr>
      </p:pic>
      <p:sp>
        <p:nvSpPr>
          <p:cNvPr id="9" name="Text Placeholder 5">
            <a:extLst>
              <a:ext uri="{FF2B5EF4-FFF2-40B4-BE49-F238E27FC236}">
                <a16:creationId xmlns:a16="http://schemas.microsoft.com/office/drawing/2014/main" id="{B1A60161-24A6-2A4E-88A4-9B3051515075}"/>
              </a:ext>
            </a:extLst>
          </p:cNvPr>
          <p:cNvSpPr txBox="1">
            <a:spLocks/>
          </p:cNvSpPr>
          <p:nvPr/>
        </p:nvSpPr>
        <p:spPr>
          <a:xfrm>
            <a:off x="6403308" y="973033"/>
            <a:ext cx="5598192"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1" dirty="0">
                <a:latin typeface="Segoe UI Light" panose="020B0502040204020203" pitchFamily="34" charset="0"/>
                <a:cs typeface="Segoe UI Light" panose="020B0502040204020203" pitchFamily="34" charset="0"/>
              </a:rPr>
              <a:t>Virtual machines</a:t>
            </a:r>
            <a:r>
              <a:rPr lang="en-US" sz="2000" dirty="0">
                <a:latin typeface="Segoe UI Light" panose="020B0502040204020203" pitchFamily="34" charset="0"/>
                <a:cs typeface="Segoe UI Light" panose="020B0502040204020203" pitchFamily="34" charset="0"/>
              </a:rPr>
              <a:t> (VMs) are an abstraction of physical hardware turning one server into many servers. The hypervisor allows multiple VMs to run on a single machine. Each VM includes a full copy of an operating system, the application, necessary binaries and libraries - taking up tens of GBs. VMs can also be slow to boot.</a:t>
            </a:r>
          </a:p>
        </p:txBody>
      </p:sp>
      <p:pic>
        <p:nvPicPr>
          <p:cNvPr id="8" name="Picture 7">
            <a:extLst>
              <a:ext uri="{FF2B5EF4-FFF2-40B4-BE49-F238E27FC236}">
                <a16:creationId xmlns:a16="http://schemas.microsoft.com/office/drawing/2014/main" id="{99492D35-6965-6546-9FA7-8324F71ED36C}"/>
              </a:ext>
            </a:extLst>
          </p:cNvPr>
          <p:cNvPicPr>
            <a:picLocks noChangeAspect="1"/>
          </p:cNvPicPr>
          <p:nvPr/>
        </p:nvPicPr>
        <p:blipFill>
          <a:blip r:embed="rId4"/>
          <a:stretch>
            <a:fillRect/>
          </a:stretch>
        </p:blipFill>
        <p:spPr>
          <a:xfrm>
            <a:off x="1007622" y="3127469"/>
            <a:ext cx="4043184" cy="3624924"/>
          </a:xfrm>
          <a:prstGeom prst="rect">
            <a:avLst/>
          </a:prstGeom>
        </p:spPr>
      </p:pic>
    </p:spTree>
    <p:extLst>
      <p:ext uri="{BB962C8B-B14F-4D97-AF65-F5344CB8AC3E}">
        <p14:creationId xmlns:p14="http://schemas.microsoft.com/office/powerpoint/2010/main" val="123118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Containers VS Virtual Machine </a:t>
            </a:r>
            <a:endParaRPr lang="en-US" dirty="0">
              <a:cs typeface="Calibri" panose="020F0502020204030204" pitchFamily="34" charset="0"/>
            </a:endParaRPr>
          </a:p>
        </p:txBody>
      </p:sp>
      <p:pic>
        <p:nvPicPr>
          <p:cNvPr id="3" name="Picture 2">
            <a:extLst>
              <a:ext uri="{FF2B5EF4-FFF2-40B4-BE49-F238E27FC236}">
                <a16:creationId xmlns:a16="http://schemas.microsoft.com/office/drawing/2014/main" id="{85369578-035F-5C4A-BE64-BBAFD0100126}"/>
              </a:ext>
            </a:extLst>
          </p:cNvPr>
          <p:cNvPicPr>
            <a:picLocks noChangeAspect="1"/>
          </p:cNvPicPr>
          <p:nvPr/>
        </p:nvPicPr>
        <p:blipFill>
          <a:blip r:embed="rId3"/>
          <a:stretch>
            <a:fillRect/>
          </a:stretch>
        </p:blipFill>
        <p:spPr>
          <a:xfrm>
            <a:off x="998326" y="5534191"/>
            <a:ext cx="1268624" cy="1268624"/>
          </a:xfrm>
          <a:prstGeom prst="rect">
            <a:avLst/>
          </a:prstGeom>
        </p:spPr>
      </p:pic>
      <p:pic>
        <p:nvPicPr>
          <p:cNvPr id="5" name="Picture 4">
            <a:extLst>
              <a:ext uri="{FF2B5EF4-FFF2-40B4-BE49-F238E27FC236}">
                <a16:creationId xmlns:a16="http://schemas.microsoft.com/office/drawing/2014/main" id="{8259B0EF-AAD7-CD42-9AA9-6026174355E6}"/>
              </a:ext>
            </a:extLst>
          </p:cNvPr>
          <p:cNvPicPr>
            <a:picLocks noChangeAspect="1"/>
          </p:cNvPicPr>
          <p:nvPr/>
        </p:nvPicPr>
        <p:blipFill>
          <a:blip r:embed="rId4"/>
          <a:stretch>
            <a:fillRect/>
          </a:stretch>
        </p:blipFill>
        <p:spPr>
          <a:xfrm>
            <a:off x="3527755" y="5479006"/>
            <a:ext cx="2846955" cy="13789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61FD37F-8DDA-7E42-A5C4-D23AC80A4878}"/>
              </a:ext>
            </a:extLst>
          </p:cNvPr>
          <p:cNvPicPr>
            <a:picLocks noChangeAspect="1"/>
          </p:cNvPicPr>
          <p:nvPr/>
        </p:nvPicPr>
        <p:blipFill>
          <a:blip r:embed="rId5"/>
          <a:stretch>
            <a:fillRect/>
          </a:stretch>
        </p:blipFill>
        <p:spPr>
          <a:xfrm>
            <a:off x="3836" y="1668335"/>
            <a:ext cx="3257605" cy="393192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83C8CE8-2254-B349-9265-3906205A48DD}"/>
              </a:ext>
            </a:extLst>
          </p:cNvPr>
          <p:cNvPicPr>
            <a:picLocks noChangeAspect="1"/>
          </p:cNvPicPr>
          <p:nvPr/>
        </p:nvPicPr>
        <p:blipFill>
          <a:blip r:embed="rId6"/>
          <a:stretch>
            <a:fillRect/>
          </a:stretch>
        </p:blipFill>
        <p:spPr>
          <a:xfrm>
            <a:off x="3357212" y="1668335"/>
            <a:ext cx="3188043" cy="3931920"/>
          </a:xfrm>
          <a:prstGeom prst="rect">
            <a:avLst/>
          </a:prstGeom>
        </p:spPr>
      </p:pic>
      <p:sp>
        <p:nvSpPr>
          <p:cNvPr id="12" name="Rectangle 11">
            <a:extLst>
              <a:ext uri="{FF2B5EF4-FFF2-40B4-BE49-F238E27FC236}">
                <a16:creationId xmlns:a16="http://schemas.microsoft.com/office/drawing/2014/main" id="{EA692BD8-C8A6-984F-A027-074AA1D0AE17}"/>
              </a:ext>
            </a:extLst>
          </p:cNvPr>
          <p:cNvSpPr/>
          <p:nvPr/>
        </p:nvSpPr>
        <p:spPr>
          <a:xfrm>
            <a:off x="6641026" y="1288010"/>
            <a:ext cx="5271338" cy="2031325"/>
          </a:xfrm>
          <a:prstGeom prst="rect">
            <a:avLst/>
          </a:prstGeom>
        </p:spPr>
        <p:txBody>
          <a:bodyPr wrap="square">
            <a:spAutoFit/>
          </a:bodyPr>
          <a:lstStyle/>
          <a:p>
            <a:r>
              <a:rPr lang="en-US" sz="1800" b="1" dirty="0">
                <a:solidFill>
                  <a:srgbClr val="232323"/>
                </a:solidFill>
                <a:latin typeface="Segoe UI Light" panose="020B0502040204020203" pitchFamily="34" charset="0"/>
                <a:cs typeface="Segoe UI Light" panose="020B0502040204020203" pitchFamily="34" charset="0"/>
              </a:rPr>
              <a:t>Compared to VMs</a:t>
            </a:r>
            <a:r>
              <a:rPr lang="en-US" sz="1800" dirty="0">
                <a:solidFill>
                  <a:srgbClr val="232323"/>
                </a:solidFill>
                <a:latin typeface="Segoe UI Light" panose="020B0502040204020203" pitchFamily="34" charset="0"/>
                <a:cs typeface="Segoe UI Light" panose="020B0502040204020203" pitchFamily="34" charset="0"/>
              </a:rPr>
              <a:t>, containers are much more lightweight, which allows you to run higher numbers of software components on the same hardware, mainly because each VM needs to run its own set of system processes, which requires additional compute resources in addition to those consumed by the component’s own process. </a:t>
            </a:r>
            <a:endParaRPr lang="en-US" sz="1800" dirty="0">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8D2765B2-8CE0-4547-A557-BB162C565CF8}"/>
              </a:ext>
            </a:extLst>
          </p:cNvPr>
          <p:cNvSpPr/>
          <p:nvPr/>
        </p:nvSpPr>
        <p:spPr>
          <a:xfrm>
            <a:off x="6674686" y="3634295"/>
            <a:ext cx="4024469" cy="1754326"/>
          </a:xfrm>
          <a:prstGeom prst="rect">
            <a:avLst/>
          </a:prstGeom>
        </p:spPr>
        <p:txBody>
          <a:bodyPr wrap="square">
            <a:spAutoFit/>
          </a:bodyPr>
          <a:lstStyle/>
          <a:p>
            <a:r>
              <a:rPr lang="en-US" sz="1800" b="1" dirty="0">
                <a:solidFill>
                  <a:srgbClr val="232323"/>
                </a:solidFill>
                <a:latin typeface="Segoe UI Light" panose="020B0502040204020203" pitchFamily="34" charset="0"/>
                <a:cs typeface="Segoe UI Light" panose="020B0502040204020203" pitchFamily="34" charset="0"/>
              </a:rPr>
              <a:t>A container,</a:t>
            </a:r>
            <a:r>
              <a:rPr lang="en-US" sz="1800" dirty="0">
                <a:solidFill>
                  <a:srgbClr val="232323"/>
                </a:solidFill>
                <a:latin typeface="Segoe UI Light" panose="020B0502040204020203" pitchFamily="34" charset="0"/>
                <a:cs typeface="Segoe UI Light" panose="020B0502040204020203" pitchFamily="34" charset="0"/>
              </a:rPr>
              <a:t> on the other hand, is nothing more than a single isolated process running in the host OS, consuming only the resources that the app consumes and without the overhead of any additional processes. </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067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2760756"/>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accent1"/>
                </a:solidFill>
                <a:latin typeface="Segoe UI Light" panose="020B0502040204020203" pitchFamily="34" charset="0"/>
                <a:hlinkClick r:id="rId3"/>
              </a:rPr>
              <a:t>Learn more about containers</a:t>
            </a: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lang="en-US" sz="32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Drive business agility with containers</a:t>
            </a:r>
            <a:endParaRPr kumimoji="0" lang="en-ZA" sz="6600" i="0" u="none" strike="noStrike" kern="1200" cap="none" spc="0" normalizeH="0" baseline="0" noProof="0" dirty="0">
              <a:ln>
                <a:noFill/>
              </a:ln>
              <a:solidFill>
                <a:schemeClr val="bg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17977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b="1" dirty="0">
                <a:latin typeface="Calibri" panose="020F0502020204030204" pitchFamily="34" charset="0"/>
                <a:cs typeface="Calibri" panose="020F0502020204030204" pitchFamily="34" charset="0"/>
              </a:rPr>
              <a:t>Azure Container Instances (ACI)</a:t>
            </a:r>
          </a:p>
        </p:txBody>
      </p:sp>
    </p:spTree>
    <p:extLst>
      <p:ext uri="{BB962C8B-B14F-4D97-AF65-F5344CB8AC3E}">
        <p14:creationId xmlns:p14="http://schemas.microsoft.com/office/powerpoint/2010/main" val="362202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AKS cluster using Azure CLI</a:t>
            </a:r>
          </a:p>
        </p:txBody>
      </p:sp>
      <p:sp>
        <p:nvSpPr>
          <p:cNvPr id="6" name="Text Placeholder 5"/>
          <p:cNvSpPr>
            <a:spLocks noGrp="1"/>
          </p:cNvSpPr>
          <p:nvPr>
            <p:ph type="body" sz="quarter" idx="10"/>
          </p:nvPr>
        </p:nvSpPr>
        <p:spPr>
          <a:xfrm>
            <a:off x="539812" y="1686634"/>
            <a:ext cx="11018520" cy="4985980"/>
          </a:xfrm>
        </p:spPr>
        <p:txBody>
          <a:bodyPr/>
          <a:lstStyle/>
          <a:p>
            <a:r>
              <a:rPr lang="en-US" b="1" dirty="0"/>
              <a:t>Implementation steps:</a:t>
            </a:r>
          </a:p>
          <a:p>
            <a:pPr lvl="1"/>
            <a:r>
              <a:rPr lang="en-US" b="1" dirty="0"/>
              <a:t>1. Create a resource group:</a:t>
            </a:r>
          </a:p>
          <a:p>
            <a:pPr lvl="2"/>
            <a:r>
              <a:rPr lang="en-US" b="1" dirty="0" err="1"/>
              <a:t>az</a:t>
            </a:r>
            <a:r>
              <a:rPr lang="en-US" b="1" dirty="0"/>
              <a:t> group create --name </a:t>
            </a:r>
            <a:r>
              <a:rPr lang="en-US" b="1" dirty="0" err="1"/>
              <a:t>myAKSCluster</a:t>
            </a:r>
            <a:r>
              <a:rPr lang="en-US" b="1" dirty="0"/>
              <a:t> --location </a:t>
            </a:r>
            <a:r>
              <a:rPr lang="en-US" b="1" dirty="0" err="1"/>
              <a:t>eastus</a:t>
            </a:r>
            <a:endParaRPr lang="en-US" b="1" dirty="0"/>
          </a:p>
          <a:p>
            <a:pPr lvl="1"/>
            <a:r>
              <a:rPr lang="en-US" b="1" dirty="0"/>
              <a:t>2. Create an AKS cluster:</a:t>
            </a:r>
          </a:p>
          <a:p>
            <a:pPr lvl="2"/>
            <a:r>
              <a:rPr lang="en-US" b="1" dirty="0" err="1"/>
              <a:t>az</a:t>
            </a:r>
            <a:r>
              <a:rPr lang="en-US" b="1" dirty="0"/>
              <a:t> </a:t>
            </a:r>
            <a:r>
              <a:rPr lang="en-US" b="1" dirty="0" err="1"/>
              <a:t>aks</a:t>
            </a:r>
            <a:r>
              <a:rPr lang="en-US" b="1" dirty="0"/>
              <a:t> create --resource-group </a:t>
            </a:r>
            <a:r>
              <a:rPr lang="en-US" b="1" dirty="0" err="1"/>
              <a:t>myAKSCluster</a:t>
            </a:r>
            <a:r>
              <a:rPr lang="en-US" b="1" dirty="0"/>
              <a:t> --name </a:t>
            </a:r>
            <a:r>
              <a:rPr lang="en-US" b="1" dirty="0" err="1"/>
              <a:t>myAKSCluster</a:t>
            </a:r>
            <a:r>
              <a:rPr lang="en-US" b="1" dirty="0"/>
              <a:t> --node-count 1 --enable-</a:t>
            </a:r>
            <a:r>
              <a:rPr lang="en-US" b="1" dirty="0" err="1"/>
              <a:t>addons</a:t>
            </a:r>
            <a:r>
              <a:rPr lang="en-US" b="1" dirty="0"/>
              <a:t> monitoring --generate-</a:t>
            </a:r>
            <a:r>
              <a:rPr lang="en-US" b="1" dirty="0" err="1"/>
              <a:t>ssh</a:t>
            </a:r>
            <a:r>
              <a:rPr lang="en-US" b="1" dirty="0"/>
              <a:t>-keys</a:t>
            </a:r>
          </a:p>
          <a:p>
            <a:pPr lvl="1"/>
            <a:r>
              <a:rPr lang="en-US" b="1" dirty="0"/>
              <a:t>3. Connect to the AKS cluster:</a:t>
            </a:r>
          </a:p>
          <a:p>
            <a:pPr lvl="2"/>
            <a:r>
              <a:rPr lang="en-US" b="1" dirty="0" err="1"/>
              <a:t>az</a:t>
            </a:r>
            <a:r>
              <a:rPr lang="en-US" b="1" dirty="0"/>
              <a:t> </a:t>
            </a:r>
            <a:r>
              <a:rPr lang="en-US" b="1" dirty="0" err="1"/>
              <a:t>aks</a:t>
            </a:r>
            <a:r>
              <a:rPr lang="en-US" b="1" dirty="0"/>
              <a:t> get-credentials --resource-group </a:t>
            </a:r>
            <a:r>
              <a:rPr lang="en-US" b="1" dirty="0" err="1"/>
              <a:t>myAKSCluster</a:t>
            </a:r>
            <a:r>
              <a:rPr lang="en-US" b="1" dirty="0"/>
              <a:t> \</a:t>
            </a:r>
            <a:br>
              <a:rPr lang="en-US" b="1" dirty="0"/>
            </a:br>
            <a:r>
              <a:rPr lang="en-US" b="1" dirty="0"/>
              <a:t>                                      --name </a:t>
            </a:r>
            <a:r>
              <a:rPr lang="en-US" b="1" dirty="0" err="1"/>
              <a:t>myAKSCluster</a:t>
            </a:r>
            <a:endParaRPr lang="en-US" b="1" dirty="0"/>
          </a:p>
          <a:p>
            <a:pPr lvl="1"/>
            <a:r>
              <a:rPr lang="en-US" b="1" dirty="0"/>
              <a:t>4. Create a Kubernetes manifest file (azure-</a:t>
            </a:r>
            <a:r>
              <a:rPr lang="en-US" b="1" dirty="0" err="1"/>
              <a:t>vote.yaml</a:t>
            </a:r>
            <a:r>
              <a:rPr lang="en-US" b="1" dirty="0"/>
              <a:t>)</a:t>
            </a:r>
          </a:p>
          <a:p>
            <a:pPr lvl="1"/>
            <a:r>
              <a:rPr lang="en-US" b="1" dirty="0"/>
              <a:t>5. Run the containerized application:</a:t>
            </a:r>
          </a:p>
          <a:p>
            <a:pPr lvl="2"/>
            <a:r>
              <a:rPr lang="en-US" b="1" dirty="0" err="1"/>
              <a:t>kubectl</a:t>
            </a:r>
            <a:r>
              <a:rPr lang="en-US" b="1" dirty="0"/>
              <a:t> apply -f azure-</a:t>
            </a:r>
            <a:r>
              <a:rPr lang="en-US" b="1" dirty="0" err="1"/>
              <a:t>vote.yaml</a:t>
            </a:r>
            <a:endParaRPr lang="en-US" b="1" dirty="0"/>
          </a:p>
          <a:p>
            <a:pPr lvl="1"/>
            <a:r>
              <a:rPr lang="en-US" b="1" dirty="0"/>
              <a:t>6. Monitor the progress of the deployment:</a:t>
            </a:r>
          </a:p>
          <a:p>
            <a:pPr lvl="2"/>
            <a:r>
              <a:rPr lang="en-US" b="1" dirty="0" err="1"/>
              <a:t>kubectl</a:t>
            </a:r>
            <a:r>
              <a:rPr lang="en-US" b="1" dirty="0"/>
              <a:t> get service azure-vote-front –watch</a:t>
            </a:r>
          </a:p>
          <a:p>
            <a:pPr lvl="1"/>
            <a:r>
              <a:rPr lang="en-US" b="1" dirty="0"/>
              <a:t>7. Monitor health and logs (from the Azure portal)</a:t>
            </a:r>
          </a:p>
        </p:txBody>
      </p:sp>
      <p:pic>
        <p:nvPicPr>
          <p:cNvPr id="1026" name="Picture 2" descr="Image of browsing to Azure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72" y="3526971"/>
            <a:ext cx="3887445" cy="31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2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AKS cluster using Azure Portal</a:t>
            </a:r>
          </a:p>
        </p:txBody>
      </p:sp>
      <p:sp>
        <p:nvSpPr>
          <p:cNvPr id="6" name="Text Placeholder 5"/>
          <p:cNvSpPr>
            <a:spLocks noGrp="1"/>
          </p:cNvSpPr>
          <p:nvPr>
            <p:ph type="body" sz="quarter" idx="10"/>
          </p:nvPr>
        </p:nvSpPr>
        <p:spPr>
          <a:xfrm>
            <a:off x="539812" y="1686634"/>
            <a:ext cx="11018520" cy="4924425"/>
          </a:xfrm>
        </p:spPr>
        <p:txBody>
          <a:bodyPr/>
          <a:lstStyle/>
          <a:p>
            <a:r>
              <a:rPr lang="en-US" b="1" dirty="0"/>
              <a:t>Implementation steps:</a:t>
            </a:r>
          </a:p>
          <a:p>
            <a:pPr lvl="1"/>
            <a:r>
              <a:rPr lang="en-US" b="1" dirty="0"/>
              <a:t>1. Create a resource &gt; Kubernetes Service:</a:t>
            </a:r>
          </a:p>
          <a:p>
            <a:pPr lvl="2"/>
            <a:r>
              <a:rPr lang="en-US" b="1" dirty="0"/>
              <a:t>Basics: Project details, Cluster details, Scale</a:t>
            </a:r>
          </a:p>
          <a:p>
            <a:pPr lvl="2"/>
            <a:r>
              <a:rPr lang="en-US" b="1" dirty="0"/>
              <a:t>Authentication: A new or existing service principal and RBAC settings</a:t>
            </a:r>
          </a:p>
          <a:p>
            <a:pPr lvl="2"/>
            <a:r>
              <a:rPr lang="en-US" b="1" dirty="0"/>
              <a:t>Networking: Http application routing and Network configuration (Basic or Advanced)</a:t>
            </a:r>
          </a:p>
          <a:p>
            <a:pPr lvl="2"/>
            <a:r>
              <a:rPr lang="en-US" b="1" dirty="0"/>
              <a:t>Monitoring: A new or existing Log Analytics workspace.</a:t>
            </a:r>
          </a:p>
          <a:p>
            <a:pPr lvl="1"/>
            <a:r>
              <a:rPr lang="en-US" b="1" dirty="0"/>
              <a:t>2. Connect to the cluster:</a:t>
            </a:r>
          </a:p>
          <a:p>
            <a:pPr lvl="2"/>
            <a:r>
              <a:rPr lang="en-US" b="1" dirty="0" err="1"/>
              <a:t>az</a:t>
            </a:r>
            <a:r>
              <a:rPr lang="en-US" b="1" dirty="0"/>
              <a:t> </a:t>
            </a:r>
            <a:r>
              <a:rPr lang="en-US" b="1" dirty="0" err="1"/>
              <a:t>aks</a:t>
            </a:r>
            <a:r>
              <a:rPr lang="en-US" b="1" dirty="0"/>
              <a:t> get-credentials --resource-group </a:t>
            </a:r>
            <a:r>
              <a:rPr lang="en-US" b="1" dirty="0" err="1"/>
              <a:t>myAKSCluster</a:t>
            </a:r>
            <a:r>
              <a:rPr lang="en-US" b="1" dirty="0"/>
              <a:t> \</a:t>
            </a:r>
            <a:br>
              <a:rPr lang="en-US" b="1" dirty="0"/>
            </a:br>
            <a:r>
              <a:rPr lang="en-US" b="1" dirty="0"/>
              <a:t>                                      --name </a:t>
            </a:r>
            <a:r>
              <a:rPr lang="en-US" b="1" dirty="0" err="1"/>
              <a:t>myAKSCluster</a:t>
            </a:r>
            <a:endParaRPr lang="en-US" b="1" dirty="0"/>
          </a:p>
          <a:p>
            <a:pPr lvl="1"/>
            <a:r>
              <a:rPr lang="en-US" b="1" dirty="0"/>
              <a:t>3. Create a Kubernetes manifest file (azure-</a:t>
            </a:r>
            <a:r>
              <a:rPr lang="en-US" b="1" dirty="0" err="1"/>
              <a:t>vote.yaml</a:t>
            </a:r>
            <a:r>
              <a:rPr lang="en-US" b="1" dirty="0"/>
              <a:t>)</a:t>
            </a:r>
          </a:p>
          <a:p>
            <a:pPr lvl="1"/>
            <a:r>
              <a:rPr lang="en-US" b="1" dirty="0"/>
              <a:t>4. Run the containerized application:</a:t>
            </a:r>
          </a:p>
          <a:p>
            <a:pPr lvl="2"/>
            <a:r>
              <a:rPr lang="en-US" b="1" dirty="0" err="1"/>
              <a:t>kubectl</a:t>
            </a:r>
            <a:r>
              <a:rPr lang="en-US" b="1" dirty="0"/>
              <a:t> apply -f azure-</a:t>
            </a:r>
            <a:r>
              <a:rPr lang="en-US" b="1" dirty="0" err="1"/>
              <a:t>vote.yaml</a:t>
            </a:r>
            <a:endParaRPr lang="en-US" b="1" dirty="0"/>
          </a:p>
          <a:p>
            <a:pPr lvl="1"/>
            <a:r>
              <a:rPr lang="en-US" b="1" dirty="0"/>
              <a:t>5. Monitor health and logs (from the Azure portal)</a:t>
            </a:r>
          </a:p>
          <a:p>
            <a:pPr lvl="1"/>
            <a:endParaRPr lang="en-US" b="1" dirty="0"/>
          </a:p>
          <a:p>
            <a:pPr lvl="3"/>
            <a:endParaRPr lang="en-US" b="1" dirty="0"/>
          </a:p>
        </p:txBody>
      </p:sp>
      <p:pic>
        <p:nvPicPr>
          <p:cNvPr id="1026" name="Picture 2" descr="Image of browsing to Azure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72" y="3526971"/>
            <a:ext cx="3887445" cy="31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4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algn="ctr"/>
            <a:r>
              <a:rPr lang="en-US" dirty="0">
                <a:latin typeface="+mn-lt"/>
              </a:rPr>
              <a:t>What are Containers?</a:t>
            </a:r>
            <a:br>
              <a:rPr lang="en-US" dirty="0">
                <a:latin typeface="+mn-lt"/>
              </a:rPr>
            </a:br>
            <a:endParaRPr lang="en-US" dirty="0">
              <a:latin typeface="+mn-lt"/>
            </a:endParaRP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311" y="911340"/>
            <a:ext cx="5035320" cy="5035320"/>
          </a:xfrm>
          <a:prstGeom prst="rect">
            <a:avLst/>
          </a:prstGeom>
        </p:spPr>
      </p:pic>
    </p:spTree>
    <p:extLst>
      <p:ext uri="{BB962C8B-B14F-4D97-AF65-F5344CB8AC3E}">
        <p14:creationId xmlns:p14="http://schemas.microsoft.com/office/powerpoint/2010/main" val="2019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Container Registry overview</a:t>
            </a:r>
          </a:p>
        </p:txBody>
      </p:sp>
      <p:sp>
        <p:nvSpPr>
          <p:cNvPr id="6" name="Text Placeholder 5"/>
          <p:cNvSpPr>
            <a:spLocks noGrp="1"/>
          </p:cNvSpPr>
          <p:nvPr>
            <p:ph type="body" sz="quarter" idx="10"/>
          </p:nvPr>
        </p:nvSpPr>
        <p:spPr>
          <a:xfrm>
            <a:off x="539812" y="1686634"/>
            <a:ext cx="11018520" cy="5084469"/>
          </a:xfrm>
        </p:spPr>
        <p:txBody>
          <a:bodyPr/>
          <a:lstStyle/>
          <a:p>
            <a:r>
              <a:rPr lang="en-US" b="1" dirty="0"/>
              <a:t>Key concepts:</a:t>
            </a:r>
          </a:p>
          <a:p>
            <a:pPr lvl="1"/>
            <a:r>
              <a:rPr lang="en-US" b="1" dirty="0"/>
              <a:t>Registry</a:t>
            </a:r>
          </a:p>
          <a:p>
            <a:pPr lvl="1"/>
            <a:r>
              <a:rPr lang="en-US" b="1" dirty="0"/>
              <a:t>Repository</a:t>
            </a:r>
          </a:p>
          <a:p>
            <a:pPr lvl="1"/>
            <a:r>
              <a:rPr lang="en-US" b="1" dirty="0"/>
              <a:t>Image</a:t>
            </a:r>
          </a:p>
          <a:p>
            <a:pPr lvl="1"/>
            <a:r>
              <a:rPr lang="en-US" b="1" dirty="0"/>
              <a:t>Container </a:t>
            </a:r>
          </a:p>
          <a:p>
            <a:r>
              <a:rPr lang="en-US" b="1" dirty="0"/>
              <a:t>ACR is a managed container registry based on Docker Registry 2.0:</a:t>
            </a:r>
          </a:p>
          <a:p>
            <a:pPr lvl="1"/>
            <a:r>
              <a:rPr lang="en-US" b="1" dirty="0"/>
              <a:t>Integrates with Azure Container Registry Build (for building container images)</a:t>
            </a:r>
          </a:p>
          <a:p>
            <a:pPr lvl="1"/>
            <a:r>
              <a:rPr lang="en-US" b="1" dirty="0"/>
              <a:t>Is available in three service tiers: Basic, Standard, and Premium</a:t>
            </a:r>
          </a:p>
          <a:p>
            <a:pPr lvl="1"/>
            <a:r>
              <a:rPr lang="en-US" b="1" dirty="0"/>
              <a:t>Offers:</a:t>
            </a:r>
          </a:p>
          <a:p>
            <a:pPr lvl="2"/>
            <a:r>
              <a:rPr lang="en-US" b="1" dirty="0"/>
              <a:t>Webhook integration</a:t>
            </a:r>
          </a:p>
          <a:p>
            <a:pPr lvl="2"/>
            <a:r>
              <a:rPr lang="en-US" b="1" dirty="0"/>
              <a:t>Azure AD authentication</a:t>
            </a:r>
          </a:p>
          <a:p>
            <a:pPr lvl="2"/>
            <a:r>
              <a:rPr lang="en-US" b="1" dirty="0"/>
              <a:t>Delete functionality</a:t>
            </a:r>
          </a:p>
          <a:p>
            <a:pPr lvl="2"/>
            <a:r>
              <a:rPr lang="en-US" b="1" dirty="0"/>
              <a:t>Geo-replication (with the Premium tier)</a:t>
            </a:r>
          </a:p>
          <a:p>
            <a:pPr lvl="1"/>
            <a:endParaRPr lang="en-US" b="1" dirty="0"/>
          </a:p>
        </p:txBody>
      </p:sp>
    </p:spTree>
    <p:extLst>
      <p:ext uri="{BB962C8B-B14F-4D97-AF65-F5344CB8AC3E}">
        <p14:creationId xmlns:p14="http://schemas.microsoft.com/office/powerpoint/2010/main" val="242300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image to ACR using Azure CLI</a:t>
            </a:r>
          </a:p>
        </p:txBody>
      </p:sp>
      <p:sp>
        <p:nvSpPr>
          <p:cNvPr id="6" name="Text Placeholder 5"/>
          <p:cNvSpPr>
            <a:spLocks noGrp="1"/>
          </p:cNvSpPr>
          <p:nvPr>
            <p:ph type="body" sz="quarter" idx="10"/>
          </p:nvPr>
        </p:nvSpPr>
        <p:spPr>
          <a:xfrm>
            <a:off x="539812" y="1686634"/>
            <a:ext cx="11018520" cy="4838248"/>
          </a:xfrm>
        </p:spPr>
        <p:txBody>
          <a:bodyPr/>
          <a:lstStyle/>
          <a:p>
            <a:r>
              <a:rPr lang="en-US" b="1" dirty="0"/>
              <a:t>Implementation steps:</a:t>
            </a:r>
          </a:p>
          <a:p>
            <a:pPr lvl="1"/>
            <a:r>
              <a:rPr lang="en-US" b="1" dirty="0"/>
              <a:t>1. Create a resource group:</a:t>
            </a:r>
          </a:p>
          <a:p>
            <a:pPr lvl="2"/>
            <a:r>
              <a:rPr lang="en-US" b="1" dirty="0" err="1"/>
              <a:t>az</a:t>
            </a:r>
            <a:r>
              <a:rPr lang="en-US" b="1" dirty="0"/>
              <a:t> group create --name </a:t>
            </a:r>
            <a:r>
              <a:rPr lang="en-US" b="1" dirty="0" err="1"/>
              <a:t>myResourceGroup</a:t>
            </a:r>
            <a:r>
              <a:rPr lang="en-US" b="1" dirty="0"/>
              <a:t> --location </a:t>
            </a:r>
            <a:r>
              <a:rPr lang="en-US" b="1" dirty="0" err="1"/>
              <a:t>eastus</a:t>
            </a:r>
            <a:endParaRPr lang="en-US" b="1" dirty="0"/>
          </a:p>
          <a:p>
            <a:pPr lvl="1"/>
            <a:r>
              <a:rPr lang="en-US" b="1" dirty="0"/>
              <a:t>2. Create a container registry:</a:t>
            </a:r>
          </a:p>
          <a:p>
            <a:pPr lvl="2"/>
            <a:r>
              <a:rPr lang="en-US" b="1" dirty="0" err="1"/>
              <a:t>az</a:t>
            </a:r>
            <a:r>
              <a:rPr lang="en-US" b="1" dirty="0"/>
              <a:t> </a:t>
            </a:r>
            <a:r>
              <a:rPr lang="en-US" b="1" dirty="0" err="1"/>
              <a:t>acr</a:t>
            </a:r>
            <a:r>
              <a:rPr lang="en-US" b="1" dirty="0"/>
              <a:t> create --resource-group </a:t>
            </a:r>
            <a:r>
              <a:rPr lang="en-US" b="1" dirty="0" err="1"/>
              <a:t>myResourceGroup</a:t>
            </a:r>
            <a:r>
              <a:rPr lang="en-US" b="1" dirty="0"/>
              <a:t> --name myContainerRegistry007 --</a:t>
            </a:r>
            <a:r>
              <a:rPr lang="en-US" b="1" dirty="0" err="1"/>
              <a:t>sku</a:t>
            </a:r>
            <a:r>
              <a:rPr lang="en-US" b="1" dirty="0"/>
              <a:t> Basic</a:t>
            </a:r>
          </a:p>
          <a:p>
            <a:pPr lvl="1"/>
            <a:r>
              <a:rPr lang="en-US" b="1" dirty="0"/>
              <a:t>3. Log in to ACR:</a:t>
            </a:r>
          </a:p>
          <a:p>
            <a:pPr lvl="2"/>
            <a:r>
              <a:rPr lang="en-US" b="1" dirty="0" err="1"/>
              <a:t>az</a:t>
            </a:r>
            <a:r>
              <a:rPr lang="en-US" b="1" dirty="0"/>
              <a:t> </a:t>
            </a:r>
            <a:r>
              <a:rPr lang="en-US" b="1" dirty="0" err="1"/>
              <a:t>acr</a:t>
            </a:r>
            <a:r>
              <a:rPr lang="en-US" b="1" dirty="0"/>
              <a:t> login --name &lt;</a:t>
            </a:r>
            <a:r>
              <a:rPr lang="en-US" b="1" dirty="0" err="1"/>
              <a:t>acrName</a:t>
            </a:r>
            <a:r>
              <a:rPr lang="en-US" b="1" dirty="0"/>
              <a:t>&gt;</a:t>
            </a:r>
          </a:p>
          <a:p>
            <a:pPr lvl="1"/>
            <a:r>
              <a:rPr lang="en-US" b="1" dirty="0"/>
              <a:t>4. Push a new image to ACR (or pull and tag an existing image first):</a:t>
            </a:r>
          </a:p>
          <a:p>
            <a:pPr lvl="2"/>
            <a:r>
              <a:rPr lang="en-US" b="1" dirty="0" err="1"/>
              <a:t>docker</a:t>
            </a:r>
            <a:r>
              <a:rPr lang="en-US" b="1" dirty="0"/>
              <a:t> pull </a:t>
            </a:r>
            <a:r>
              <a:rPr lang="en-US" b="1" dirty="0" err="1"/>
              <a:t>microsoft</a:t>
            </a:r>
            <a:r>
              <a:rPr lang="en-US" b="1" dirty="0"/>
              <a:t>/</a:t>
            </a:r>
            <a:r>
              <a:rPr lang="en-US" b="1" dirty="0" err="1"/>
              <a:t>aci-helloworld</a:t>
            </a:r>
            <a:endParaRPr lang="en-US" b="1" dirty="0"/>
          </a:p>
          <a:p>
            <a:pPr lvl="2"/>
            <a:r>
              <a:rPr lang="en-US" b="1" dirty="0" err="1"/>
              <a:t>docker</a:t>
            </a:r>
            <a:r>
              <a:rPr lang="en-US" b="1" dirty="0"/>
              <a:t> tag </a:t>
            </a:r>
            <a:r>
              <a:rPr lang="en-US" b="1" dirty="0" err="1"/>
              <a:t>microsoft</a:t>
            </a:r>
            <a:r>
              <a:rPr lang="en-US" b="1" dirty="0"/>
              <a:t>/</a:t>
            </a:r>
            <a:r>
              <a:rPr lang="en-US" b="1" dirty="0" err="1"/>
              <a:t>aci-helloworld</a:t>
            </a:r>
            <a:r>
              <a:rPr lang="en-US" b="1" dirty="0"/>
              <a:t> &lt;</a:t>
            </a:r>
            <a:r>
              <a:rPr lang="en-US" b="1" dirty="0" err="1"/>
              <a:t>acrLoginServer</a:t>
            </a:r>
            <a:r>
              <a:rPr lang="en-US" b="1" dirty="0"/>
              <a:t>&gt;/aci-helloworld:v1</a:t>
            </a:r>
          </a:p>
          <a:p>
            <a:pPr lvl="2"/>
            <a:r>
              <a:rPr lang="en-US" b="1" dirty="0" err="1"/>
              <a:t>docker</a:t>
            </a:r>
            <a:r>
              <a:rPr lang="en-US" b="1" dirty="0"/>
              <a:t> push &lt;</a:t>
            </a:r>
            <a:r>
              <a:rPr lang="en-US" b="1" dirty="0" err="1"/>
              <a:t>acrLoginServer</a:t>
            </a:r>
            <a:r>
              <a:rPr lang="en-US" b="1" dirty="0"/>
              <a:t>&gt;/aci-helloworld:v1</a:t>
            </a:r>
          </a:p>
          <a:p>
            <a:pPr lvl="1"/>
            <a:r>
              <a:rPr lang="en-US" b="1" dirty="0"/>
              <a:t>5. Deploy a container by using an image in ACR:</a:t>
            </a:r>
          </a:p>
          <a:p>
            <a:pPr lvl="2"/>
            <a:r>
              <a:rPr lang="en-US" b="1" dirty="0" err="1"/>
              <a:t>az</a:t>
            </a:r>
            <a:r>
              <a:rPr lang="en-US" b="1" dirty="0"/>
              <a:t> container create --resource-group </a:t>
            </a:r>
            <a:r>
              <a:rPr lang="en-US" b="1" dirty="0" err="1"/>
              <a:t>myResourceGroup</a:t>
            </a:r>
            <a:r>
              <a:rPr lang="en-US" b="1" dirty="0"/>
              <a:t> --name </a:t>
            </a:r>
            <a:r>
              <a:rPr lang="en-US" b="1" dirty="0" err="1"/>
              <a:t>acr-quickstart</a:t>
            </a:r>
            <a:r>
              <a:rPr lang="en-US" b="1" dirty="0"/>
              <a:t> --image &lt;</a:t>
            </a:r>
            <a:r>
              <a:rPr lang="en-US" b="1" dirty="0" err="1"/>
              <a:t>acrLoginServer</a:t>
            </a:r>
            <a:r>
              <a:rPr lang="en-US" b="1" dirty="0"/>
              <a:t>&gt;/aci-helloworld:v1 --</a:t>
            </a:r>
            <a:r>
              <a:rPr lang="en-US" b="1" dirty="0" err="1"/>
              <a:t>cpu</a:t>
            </a:r>
            <a:r>
              <a:rPr lang="en-US" b="1" dirty="0"/>
              <a:t> 1 --memory 1 --registry-username &lt;</a:t>
            </a:r>
            <a:r>
              <a:rPr lang="en-US" b="1" dirty="0" err="1"/>
              <a:t>acrName</a:t>
            </a:r>
            <a:r>
              <a:rPr lang="en-US" b="1" dirty="0"/>
              <a:t>&gt; </a:t>
            </a:r>
            <a:br>
              <a:rPr lang="en-US" b="1" dirty="0"/>
            </a:br>
            <a:r>
              <a:rPr lang="en-US" b="1" dirty="0"/>
              <a:t>--registry-password &lt;</a:t>
            </a:r>
            <a:r>
              <a:rPr lang="en-US" b="1" dirty="0" err="1"/>
              <a:t>acrPassword</a:t>
            </a:r>
            <a:r>
              <a:rPr lang="en-US" b="1" dirty="0"/>
              <a:t>&gt; --</a:t>
            </a:r>
            <a:r>
              <a:rPr lang="en-US" b="1" dirty="0" err="1"/>
              <a:t>dns</a:t>
            </a:r>
            <a:r>
              <a:rPr lang="en-US" b="1" dirty="0"/>
              <a:t>-name-label </a:t>
            </a:r>
            <a:r>
              <a:rPr lang="en-US" b="1" dirty="0" err="1"/>
              <a:t>aci</a:t>
            </a:r>
            <a:r>
              <a:rPr lang="en-US" b="1" dirty="0"/>
              <a:t>-demo --ports 80</a:t>
            </a:r>
          </a:p>
        </p:txBody>
      </p:sp>
    </p:spTree>
    <p:extLst>
      <p:ext uri="{BB962C8B-B14F-4D97-AF65-F5344CB8AC3E}">
        <p14:creationId xmlns:p14="http://schemas.microsoft.com/office/powerpoint/2010/main" val="7619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Container Instances Overview</a:t>
            </a:r>
          </a:p>
        </p:txBody>
      </p:sp>
      <p:sp>
        <p:nvSpPr>
          <p:cNvPr id="6" name="Text Placeholder 5"/>
          <p:cNvSpPr>
            <a:spLocks noGrp="1"/>
          </p:cNvSpPr>
          <p:nvPr>
            <p:ph type="body" sz="quarter" idx="10"/>
          </p:nvPr>
        </p:nvSpPr>
        <p:spPr>
          <a:xfrm>
            <a:off x="539812" y="1686634"/>
            <a:ext cx="11018520" cy="3385542"/>
          </a:xfrm>
        </p:spPr>
        <p:txBody>
          <a:bodyPr/>
          <a:lstStyle/>
          <a:p>
            <a:r>
              <a:rPr lang="en-US" b="1" dirty="0"/>
              <a:t>A managed container hosting option offering a range of benefits:</a:t>
            </a:r>
          </a:p>
          <a:p>
            <a:pPr lvl="1"/>
            <a:r>
              <a:rPr lang="en-US" b="1" dirty="0"/>
              <a:t>Fast startup times</a:t>
            </a:r>
          </a:p>
          <a:p>
            <a:pPr lvl="1"/>
            <a:r>
              <a:rPr lang="en-US" b="1" dirty="0"/>
              <a:t>Public IP connectivity and DNS name</a:t>
            </a:r>
          </a:p>
          <a:p>
            <a:pPr lvl="1"/>
            <a:r>
              <a:rPr lang="en-US" b="1" dirty="0"/>
              <a:t>Hypervisor-level security</a:t>
            </a:r>
          </a:p>
          <a:p>
            <a:pPr lvl="1"/>
            <a:r>
              <a:rPr lang="en-US" b="1" dirty="0"/>
              <a:t>Custom sizes</a:t>
            </a:r>
          </a:p>
          <a:p>
            <a:pPr lvl="1"/>
            <a:r>
              <a:rPr lang="en-US" b="1" dirty="0"/>
              <a:t>Persistent storage</a:t>
            </a:r>
          </a:p>
          <a:p>
            <a:pPr lvl="1"/>
            <a:r>
              <a:rPr lang="en-US" b="1" dirty="0"/>
              <a:t>Linux and Windows containers</a:t>
            </a:r>
          </a:p>
          <a:p>
            <a:pPr lvl="1"/>
            <a:r>
              <a:rPr lang="en-US" b="1" dirty="0"/>
              <a:t>Co-scheduled groups</a:t>
            </a:r>
          </a:p>
          <a:p>
            <a:pPr lvl="1"/>
            <a:endParaRPr lang="en-US" b="1" dirty="0"/>
          </a:p>
        </p:txBody>
      </p:sp>
    </p:spTree>
    <p:extLst>
      <p:ext uri="{BB962C8B-B14F-4D97-AF65-F5344CB8AC3E}">
        <p14:creationId xmlns:p14="http://schemas.microsoft.com/office/powerpoint/2010/main" val="277087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 an application using Virtual </a:t>
            </a:r>
            <a:r>
              <a:rPr lang="en-US" dirty="0" err="1"/>
              <a:t>Kubelet</a:t>
            </a:r>
            <a:r>
              <a:rPr lang="en-US" dirty="0"/>
              <a:t> </a:t>
            </a:r>
          </a:p>
        </p:txBody>
      </p:sp>
      <p:sp>
        <p:nvSpPr>
          <p:cNvPr id="6" name="Text Placeholder 5"/>
          <p:cNvSpPr>
            <a:spLocks noGrp="1"/>
          </p:cNvSpPr>
          <p:nvPr>
            <p:ph type="body" sz="quarter" idx="10"/>
          </p:nvPr>
        </p:nvSpPr>
        <p:spPr>
          <a:xfrm>
            <a:off x="539812" y="1686634"/>
            <a:ext cx="11018520" cy="4887492"/>
          </a:xfrm>
        </p:spPr>
        <p:txBody>
          <a:bodyPr/>
          <a:lstStyle/>
          <a:p>
            <a:r>
              <a:rPr lang="en-US" b="1" dirty="0"/>
              <a:t>Virtual </a:t>
            </a:r>
            <a:r>
              <a:rPr lang="en-US" b="1" dirty="0" err="1"/>
              <a:t>Kubelet</a:t>
            </a:r>
            <a:r>
              <a:rPr lang="en-US" b="1" dirty="0"/>
              <a:t> provider is an experimental open source project:</a:t>
            </a:r>
          </a:p>
          <a:p>
            <a:pPr lvl="1"/>
            <a:r>
              <a:rPr lang="en-US" b="1" dirty="0"/>
              <a:t>Allows scheduling AKS-managed containers on Azure Container Instances</a:t>
            </a:r>
          </a:p>
          <a:p>
            <a:pPr lvl="1"/>
            <a:r>
              <a:rPr lang="en-US" b="1" dirty="0"/>
              <a:t>Combines functional benefits of AKS with low pricing of ACI</a:t>
            </a:r>
          </a:p>
          <a:p>
            <a:pPr lvl="1"/>
            <a:r>
              <a:rPr lang="en-US" b="1" dirty="0"/>
              <a:t>Supports both Windows and Linux containers</a:t>
            </a:r>
          </a:p>
          <a:p>
            <a:r>
              <a:rPr lang="en-US" b="1" dirty="0"/>
              <a:t>To install the Virtual </a:t>
            </a:r>
            <a:r>
              <a:rPr lang="en-US" b="1" dirty="0" err="1"/>
              <a:t>Kubelet</a:t>
            </a:r>
            <a:r>
              <a:rPr lang="en-US" b="1" dirty="0"/>
              <a:t> provider:</a:t>
            </a:r>
          </a:p>
          <a:p>
            <a:pPr lvl="1"/>
            <a:r>
              <a:rPr lang="en-US" b="1" dirty="0"/>
              <a:t>Ensure that the prerequisites are satisfied:</a:t>
            </a:r>
          </a:p>
          <a:p>
            <a:pPr lvl="2"/>
            <a:r>
              <a:rPr lang="en-US" b="1" dirty="0"/>
              <a:t>An existing AKS cluster</a:t>
            </a:r>
          </a:p>
          <a:p>
            <a:pPr lvl="2"/>
            <a:r>
              <a:rPr lang="en-US" b="1" dirty="0"/>
              <a:t>Azure CLI version 2.0.33 and Helm installed</a:t>
            </a:r>
          </a:p>
          <a:p>
            <a:pPr lvl="2"/>
            <a:r>
              <a:rPr lang="en-US" b="1" dirty="0"/>
              <a:t>A service account and role binding for use with Tiller (for RBAC-enabled AKS clusters)</a:t>
            </a:r>
          </a:p>
          <a:p>
            <a:pPr lvl="1"/>
            <a:r>
              <a:rPr lang="en-US" b="1" dirty="0"/>
              <a:t>Run the </a:t>
            </a:r>
            <a:r>
              <a:rPr lang="en-US" b="1" dirty="0" err="1"/>
              <a:t>az</a:t>
            </a:r>
            <a:r>
              <a:rPr lang="en-US" b="1" dirty="0"/>
              <a:t> </a:t>
            </a:r>
            <a:r>
              <a:rPr lang="en-US" b="1" dirty="0" err="1"/>
              <a:t>aks</a:t>
            </a:r>
            <a:r>
              <a:rPr lang="en-US" b="1" dirty="0"/>
              <a:t> install-connector command:</a:t>
            </a:r>
          </a:p>
          <a:p>
            <a:pPr lvl="2"/>
            <a:r>
              <a:rPr lang="en-US" b="1" dirty="0" err="1"/>
              <a:t>az</a:t>
            </a:r>
            <a:r>
              <a:rPr lang="en-US" b="1" dirty="0"/>
              <a:t> </a:t>
            </a:r>
            <a:r>
              <a:rPr lang="en-US" b="1" dirty="0" err="1"/>
              <a:t>aks</a:t>
            </a:r>
            <a:r>
              <a:rPr lang="en-US" b="1" dirty="0"/>
              <a:t> install-connector --resource-group </a:t>
            </a:r>
            <a:r>
              <a:rPr lang="en-US" b="1" dirty="0" err="1"/>
              <a:t>myAKSCluster</a:t>
            </a:r>
            <a:r>
              <a:rPr lang="en-US" b="1" dirty="0"/>
              <a:t> --name </a:t>
            </a:r>
            <a:r>
              <a:rPr lang="en-US" b="1" dirty="0" err="1"/>
              <a:t>myAKSCluster</a:t>
            </a:r>
            <a:r>
              <a:rPr lang="en-US" b="1" dirty="0"/>
              <a:t> </a:t>
            </a:r>
            <a:br>
              <a:rPr lang="en-US" b="1" dirty="0"/>
            </a:br>
            <a:r>
              <a:rPr lang="en-US" b="1" dirty="0"/>
              <a:t>--connector-name virtual-</a:t>
            </a:r>
            <a:r>
              <a:rPr lang="en-US" b="1" dirty="0" err="1"/>
              <a:t>kubelet</a:t>
            </a:r>
            <a:r>
              <a:rPr lang="en-US" b="1" dirty="0"/>
              <a:t> --</a:t>
            </a:r>
            <a:r>
              <a:rPr lang="en-US" b="1" dirty="0" err="1"/>
              <a:t>os</a:t>
            </a:r>
            <a:r>
              <a:rPr lang="en-US" b="1" dirty="0"/>
              <a:t>-type Both</a:t>
            </a:r>
          </a:p>
          <a:p>
            <a:pPr lvl="1"/>
            <a:r>
              <a:rPr lang="en-US" b="1" dirty="0"/>
              <a:t>Once the installation completes, you can deploy Windows and Linux containers to ACI:</a:t>
            </a:r>
          </a:p>
          <a:p>
            <a:pPr lvl="2"/>
            <a:r>
              <a:rPr lang="en-US" b="1" dirty="0"/>
              <a:t>In the .</a:t>
            </a:r>
            <a:r>
              <a:rPr lang="en-US" b="1" dirty="0" err="1"/>
              <a:t>yaml</a:t>
            </a:r>
            <a:r>
              <a:rPr lang="en-US" b="1" dirty="0"/>
              <a:t> file, replace kubernetes.io/hostname with the name of the Linux/Windows Virtual </a:t>
            </a:r>
            <a:r>
              <a:rPr lang="en-US" b="1" dirty="0" err="1"/>
              <a:t>Kubelet</a:t>
            </a:r>
            <a:r>
              <a:rPr lang="en-US" b="1" dirty="0"/>
              <a:t> node</a:t>
            </a:r>
          </a:p>
        </p:txBody>
      </p:sp>
    </p:spTree>
    <p:extLst>
      <p:ext uri="{BB962C8B-B14F-4D97-AF65-F5344CB8AC3E}">
        <p14:creationId xmlns:p14="http://schemas.microsoft.com/office/powerpoint/2010/main" val="341222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s-ES" b="1" dirty="0"/>
              <a:t>Docker</a:t>
            </a:r>
            <a:endParaRPr lang="en-US" b="1" dirty="0"/>
          </a:p>
        </p:txBody>
      </p:sp>
    </p:spTree>
    <p:extLst>
      <p:ext uri="{BB962C8B-B14F-4D97-AF65-F5344CB8AC3E}">
        <p14:creationId xmlns:p14="http://schemas.microsoft.com/office/powerpoint/2010/main" val="13919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lvl="0" defTabSz="914400">
              <a:lnSpc>
                <a:spcPct val="90000"/>
              </a:lnSpc>
            </a:pPr>
            <a:r>
              <a:rPr lang="en-US" sz="4400" b="1" dirty="0">
                <a:solidFill>
                  <a:schemeClr val="tx1"/>
                </a:solidFill>
                <a:ea typeface="+mj-ea"/>
                <a:cs typeface="+mj-cs"/>
              </a:rPr>
              <a:t>Features of Docker</a:t>
            </a:r>
            <a:endParaRPr lang="en-US" sz="4400" dirty="0">
              <a:solidFill>
                <a:schemeClr val="tx1"/>
              </a:solidFill>
              <a:ea typeface="+mj-ea"/>
              <a:cs typeface="+mj-cs"/>
            </a:endParaRPr>
          </a:p>
        </p:txBody>
      </p:sp>
      <p:sp>
        <p:nvSpPr>
          <p:cNvPr id="6" name="Text Placeholder 5"/>
          <p:cNvSpPr>
            <a:spLocks noGrp="1"/>
          </p:cNvSpPr>
          <p:nvPr>
            <p:ph type="body" sz="quarter" idx="10"/>
          </p:nvPr>
        </p:nvSpPr>
        <p:spPr>
          <a:xfrm>
            <a:off x="762000" y="2279018"/>
            <a:ext cx="5314543" cy="3375920"/>
          </a:xfrm>
        </p:spPr>
        <p:txBody>
          <a:bodyPr vert="horz" lIns="91440" tIns="45720" rIns="91440" bIns="45720" rtlCol="0" anchor="t">
            <a:normAutofit/>
          </a:bodyPr>
          <a:lstStyle/>
          <a:p>
            <a:r>
              <a:rPr lang="en-US" sz="2000" b="1" dirty="0">
                <a:latin typeface="Segoe UI Light" panose="020B0502040204020203" pitchFamily="34" charset="0"/>
                <a:cs typeface="Segoe UI Light" panose="020B0502040204020203" pitchFamily="34" charset="0"/>
              </a:rPr>
              <a:t>Docker </a:t>
            </a:r>
            <a:r>
              <a:rPr lang="en-US" sz="2000" dirty="0">
                <a:latin typeface="Segoe UI Light" panose="020B0502040204020203" pitchFamily="34" charset="0"/>
                <a:cs typeface="Segoe UI Light" panose="020B0502040204020203" pitchFamily="34" charset="0"/>
              </a:rPr>
              <a:t>is a popular containerization tool used to provide software applications with a filesystem that contains everything they need to run. Using Docker containers ensures that the software will behave the same way, regardless of where it is deployed, because its run-time environment is ruthlessly consistent.</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0588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Features of Docker</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1292662"/>
          </a:xfrm>
        </p:spPr>
        <p:txBody>
          <a:bodyPr/>
          <a:lstStyle/>
          <a:p>
            <a:r>
              <a:rPr lang="en-US" b="1" dirty="0">
                <a:latin typeface="Segoe UI Light" panose="020B0502040204020203" pitchFamily="34" charset="0"/>
                <a:cs typeface="Segoe UI Light" panose="020B0502040204020203" pitchFamily="34" charset="0"/>
              </a:rPr>
              <a:t>Docker containers</a:t>
            </a:r>
            <a:r>
              <a:rPr lang="en-US" dirty="0">
                <a:latin typeface="Segoe UI Light" panose="020B0502040204020203" pitchFamily="34" charset="0"/>
                <a:cs typeface="Segoe UI Light" panose="020B0502040204020203" pitchFamily="34" charset="0"/>
              </a:rPr>
              <a:t> don’t have a separate kernel, as a VM does. Commands run from a Docker container appear in the process table on the host and, in most ways, look much like any other process running on the system.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6049072" y="3841070"/>
            <a:ext cx="2438400" cy="2438400"/>
          </a:xfrm>
          <a:prstGeom prst="rect">
            <a:avLst/>
          </a:prstGeom>
        </p:spPr>
      </p:pic>
    </p:spTree>
    <p:extLst>
      <p:ext uri="{BB962C8B-B14F-4D97-AF65-F5344CB8AC3E}">
        <p14:creationId xmlns:p14="http://schemas.microsoft.com/office/powerpoint/2010/main" val="66965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81457" y="1570358"/>
            <a:ext cx="5314543" cy="4084580"/>
          </a:xfrm>
        </p:spPr>
        <p:txBody>
          <a:bodyPr vert="horz" lIns="91440" tIns="45720" rIns="91440" bIns="45720" rtlCol="0" anchor="t">
            <a:normAutofit/>
          </a:bodyPr>
          <a:lstStyle/>
          <a:p>
            <a:pPr marL="0" indent="0">
              <a:buNone/>
            </a:pPr>
            <a:r>
              <a:rPr lang="en-US" sz="4400" b="1" dirty="0">
                <a:cs typeface="Calibri" panose="020F0502020204030204" pitchFamily="34" charset="0"/>
              </a:rPr>
              <a:t>The difference between an application run in those two environments</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991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File </a:t>
            </a:r>
            <a:r>
              <a:rPr lang="en-US" b="1" dirty="0">
                <a:cs typeface="Calibri" panose="020F0502020204030204" pitchFamily="34" charset="0"/>
              </a:rPr>
              <a:t>system</a:t>
            </a:r>
            <a:r>
              <a:rPr lang="en-US" dirty="0"/>
              <a:t>:</a:t>
            </a:r>
          </a:p>
        </p:txBody>
      </p:sp>
      <p:sp>
        <p:nvSpPr>
          <p:cNvPr id="6" name="Text Placeholder 5"/>
          <p:cNvSpPr>
            <a:spLocks noGrp="1"/>
          </p:cNvSpPr>
          <p:nvPr>
            <p:ph type="body" sz="quarter" idx="10"/>
          </p:nvPr>
        </p:nvSpPr>
        <p:spPr>
          <a:xfrm>
            <a:off x="762000" y="2279018"/>
            <a:ext cx="5314543" cy="3375920"/>
          </a:xfrm>
        </p:spPr>
        <p:txBody>
          <a:bodyPr vert="horz" lIns="91440" tIns="45720" rIns="91440" bIns="45720" rtlCol="0" anchor="t">
            <a:normAutofit/>
          </a:bodyPr>
          <a:lstStyle/>
          <a:p>
            <a:pPr algn="just"/>
            <a:r>
              <a:rPr lang="en-US" dirty="0">
                <a:latin typeface="Segoe UI Light" panose="020B0502040204020203" pitchFamily="34" charset="0"/>
                <a:cs typeface="Segoe UI Light" panose="020B0502040204020203" pitchFamily="34" charset="0"/>
              </a:rPr>
              <a:t>The container has its own file system and cannot see the host system’s file system by default. One exception to this rule is that files (such as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/hosts and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a:t>
            </a:r>
            <a:r>
              <a:rPr lang="en-US" dirty="0" err="1">
                <a:latin typeface="Segoe UI Light" panose="020B0502040204020203" pitchFamily="34" charset="0"/>
                <a:cs typeface="Segoe UI Light" panose="020B0502040204020203" pitchFamily="34" charset="0"/>
              </a:rPr>
              <a:t>resolv.conf</a:t>
            </a:r>
            <a:r>
              <a:rPr lang="en-US" dirty="0">
                <a:latin typeface="Segoe UI Light" panose="020B0502040204020203" pitchFamily="34" charset="0"/>
                <a:cs typeface="Segoe UI Light" panose="020B0502040204020203" pitchFamily="34" charset="0"/>
              </a:rPr>
              <a:t>) may be automatically bind mounted inside the container. Another exception is that you can explicitly mount directories from the host inside the container when you run a container image. </a:t>
            </a:r>
          </a:p>
          <a:p>
            <a:pPr marL="0" indent="0">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2C61919F-B9B7-5846-BEFE-5F1EA56E8566}"/>
              </a:ext>
            </a:extLst>
          </p:cNvPr>
          <p:cNvPicPr>
            <a:picLocks noChangeAspect="1"/>
          </p:cNvPicPr>
          <p:nvPr/>
        </p:nvPicPr>
        <p:blipFill>
          <a:blip r:embed="rId4"/>
          <a:stretch>
            <a:fillRect/>
          </a:stretch>
        </p:blipFill>
        <p:spPr>
          <a:xfrm>
            <a:off x="9880063" y="4607595"/>
            <a:ext cx="2094686" cy="2094686"/>
          </a:xfrm>
          <a:prstGeom prst="rect">
            <a:avLst/>
          </a:prstGeom>
        </p:spPr>
      </p:pic>
    </p:spTree>
    <p:extLst>
      <p:ext uri="{BB962C8B-B14F-4D97-AF65-F5344CB8AC3E}">
        <p14:creationId xmlns:p14="http://schemas.microsoft.com/office/powerpoint/2010/main" val="232373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cs typeface="Calibri" panose="020F0502020204030204" pitchFamily="34" charset="0"/>
              </a:rPr>
              <a:t>Process table</a:t>
            </a:r>
            <a:r>
              <a:rPr lang="en-US" dirty="0">
                <a:cs typeface="Calibri" panose="020F0502020204030204" pitchFamily="34" charset="0"/>
              </a:rPr>
              <a:t>:</a:t>
            </a:r>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000" dirty="0">
                <a:latin typeface="Segoe UI Light" panose="020B0502040204020203" pitchFamily="34" charset="0"/>
                <a:cs typeface="Segoe UI Light" panose="020B0502040204020203" pitchFamily="34" charset="0"/>
              </a:rPr>
              <a:t>Hundreds of processes may be running on a Linux host computer. However, by default, processes inside a container cannot see the host’s process table, but instead have their own process table. So the application’s process you run when you start up the container is assigned PID 1 within </a:t>
            </a:r>
          </a:p>
          <a:p>
            <a:pPr algn="just"/>
            <a:r>
              <a:rPr lang="en-US" sz="2000" dirty="0">
                <a:latin typeface="Segoe UI Light" panose="020B0502040204020203" pitchFamily="34" charset="0"/>
                <a:cs typeface="Segoe UI Light" panose="020B0502040204020203" pitchFamily="34" charset="0"/>
              </a:rPr>
              <a:t>the container. From inside the container, a process cannot see any other processes running on the host that were not launched inside the container. </a:t>
            </a:r>
          </a:p>
          <a:p>
            <a:pPr marL="0" indent="0">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66F3CEE7-136A-D54C-91DE-BE01BF4A4D92}"/>
              </a:ext>
            </a:extLst>
          </p:cNvPr>
          <p:cNvPicPr>
            <a:picLocks noChangeAspect="1"/>
          </p:cNvPicPr>
          <p:nvPr/>
        </p:nvPicPr>
        <p:blipFill>
          <a:blip r:embed="rId4"/>
          <a:stretch>
            <a:fillRect/>
          </a:stretch>
        </p:blipFill>
        <p:spPr>
          <a:xfrm>
            <a:off x="6435499" y="4522098"/>
            <a:ext cx="2265680" cy="2265680"/>
          </a:xfrm>
          <a:prstGeom prst="rect">
            <a:avLst/>
          </a:prstGeom>
        </p:spPr>
      </p:pic>
    </p:spTree>
    <p:extLst>
      <p:ext uri="{BB962C8B-B14F-4D97-AF65-F5344CB8AC3E}">
        <p14:creationId xmlns:p14="http://schemas.microsoft.com/office/powerpoint/2010/main" val="141617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are:</a:t>
            </a:r>
          </a:p>
        </p:txBody>
      </p:sp>
      <p:sp>
        <p:nvSpPr>
          <p:cNvPr id="6" name="Text Placeholder 5"/>
          <p:cNvSpPr>
            <a:spLocks noGrp="1"/>
          </p:cNvSpPr>
          <p:nvPr>
            <p:ph type="body" sz="quarter" idx="10"/>
          </p:nvPr>
        </p:nvSpPr>
        <p:spPr>
          <a:xfrm>
            <a:off x="528216" y="1196820"/>
            <a:ext cx="5567784" cy="5003486"/>
          </a:xfrm>
        </p:spPr>
        <p:txBody>
          <a:bodyPr/>
          <a:lstStyle/>
          <a:p>
            <a:endParaRPr lang="en-US" dirty="0"/>
          </a:p>
          <a:p>
            <a:pPr marL="342900" lvl="1" indent="-342900">
              <a:buFont typeface="Arial" panose="020B0604020202020204" pitchFamily="34" charset="0"/>
              <a:buChar char="•"/>
            </a:pPr>
            <a:r>
              <a:rPr lang="en-US" sz="1800" dirty="0"/>
              <a:t>Containers use resource isolation features of the Linux Kernel, such as </a:t>
            </a:r>
            <a:r>
              <a:rPr lang="en-US" sz="1800" b="1" dirty="0"/>
              <a:t>control groups</a:t>
            </a:r>
            <a:r>
              <a:rPr lang="en-US" sz="1800" dirty="0"/>
              <a:t> and </a:t>
            </a:r>
            <a:r>
              <a:rPr lang="en-US" sz="1800" b="1" dirty="0"/>
              <a:t>namespaces.</a:t>
            </a:r>
          </a:p>
          <a:p>
            <a:pPr lvl="1"/>
            <a:endParaRPr lang="en-US" sz="1800" b="1" dirty="0"/>
          </a:p>
          <a:p>
            <a:pPr marL="342900" lvl="1" indent="-342900">
              <a:buFont typeface="Arial" panose="020B0604020202020204" pitchFamily="34" charset="0"/>
              <a:buChar char="•"/>
            </a:pPr>
            <a:r>
              <a:rPr lang="en-US" sz="1800" dirty="0"/>
              <a:t>All the process run an share the same kernel used by OS.</a:t>
            </a:r>
          </a:p>
          <a:p>
            <a:pPr lvl="1"/>
            <a:endParaRPr lang="en-US" sz="1800" dirty="0"/>
          </a:p>
          <a:p>
            <a:pPr marL="342900" lvl="1" indent="-342900">
              <a:buFont typeface="Arial" panose="020B0604020202020204" pitchFamily="34" charset="0"/>
              <a:buChar char="•"/>
            </a:pPr>
            <a:r>
              <a:rPr lang="en-US" sz="1800" dirty="0"/>
              <a:t>Containers are an abstraction at the app layer that package code and dependencies together.</a:t>
            </a:r>
          </a:p>
          <a:p>
            <a:pPr lvl="1"/>
            <a:endParaRPr lang="en-US" sz="1800" dirty="0"/>
          </a:p>
          <a:p>
            <a:pPr marL="342900" lvl="1" indent="-342900">
              <a:buFont typeface="Arial" panose="020B0604020202020204" pitchFamily="34" charset="0"/>
              <a:buChar char="•"/>
            </a:pPr>
            <a:r>
              <a:rPr lang="en-US" sz="1800" dirty="0"/>
              <a:t>Containers provide the application and process isolation where one application is completely unaware of the existence of another application.</a:t>
            </a:r>
          </a:p>
          <a:p>
            <a:pPr marL="342900" lvl="1" indent="-342900">
              <a:buFont typeface="Arial" panose="020B0604020202020204" pitchFamily="34" charset="0"/>
              <a:buChar char="•"/>
            </a:pPr>
            <a:endParaRPr lang="en-US" sz="2000" dirty="0"/>
          </a:p>
          <a:p>
            <a:pPr lvl="1"/>
            <a:endParaRPr lang="en-US" dirty="0"/>
          </a:p>
          <a:p>
            <a:pPr lvl="2"/>
            <a:endParaRPr lang="en-US" sz="1600" dirty="0"/>
          </a:p>
        </p:txBody>
      </p:sp>
      <p:sp>
        <p:nvSpPr>
          <p:cNvPr id="14" name="Rectangle 13">
            <a:extLst>
              <a:ext uri="{FF2B5EF4-FFF2-40B4-BE49-F238E27FC236}">
                <a16:creationId xmlns:a16="http://schemas.microsoft.com/office/drawing/2014/main" id="{D3D18D58-6EFB-614C-80E5-2B0A35A34B0D}"/>
              </a:ext>
            </a:extLst>
          </p:cNvPr>
          <p:cNvSpPr/>
          <p:nvPr/>
        </p:nvSpPr>
        <p:spPr>
          <a:xfrm>
            <a:off x="7101321" y="5354771"/>
            <a:ext cx="4769084" cy="923330"/>
          </a:xfrm>
          <a:prstGeom prst="rect">
            <a:avLst/>
          </a:prstGeom>
        </p:spPr>
        <p:txBody>
          <a:bodyPr wrap="square">
            <a:spAutoFit/>
          </a:bodyPr>
          <a:lstStyle/>
          <a:p>
            <a:r>
              <a:rPr lang="en-US" i="1" dirty="0"/>
              <a:t>Wrappers around a UNIX process that directly talks to the kernel to request and use the resources.</a:t>
            </a:r>
          </a:p>
        </p:txBody>
      </p:sp>
      <p:pic>
        <p:nvPicPr>
          <p:cNvPr id="15" name="Picture 14">
            <a:extLst>
              <a:ext uri="{FF2B5EF4-FFF2-40B4-BE49-F238E27FC236}">
                <a16:creationId xmlns:a16="http://schemas.microsoft.com/office/drawing/2014/main" id="{DCEEDC18-5166-F143-AF53-03F497485410}"/>
              </a:ext>
            </a:extLst>
          </p:cNvPr>
          <p:cNvPicPr>
            <a:picLocks noChangeAspect="1"/>
          </p:cNvPicPr>
          <p:nvPr/>
        </p:nvPicPr>
        <p:blipFill>
          <a:blip r:embed="rId3"/>
          <a:stretch>
            <a:fillRect/>
          </a:stretch>
        </p:blipFill>
        <p:spPr>
          <a:xfrm>
            <a:off x="6055090" y="1484379"/>
            <a:ext cx="6502400" cy="3149600"/>
          </a:xfrm>
          <a:prstGeom prst="rect">
            <a:avLst/>
          </a:prstGeom>
        </p:spPr>
      </p:pic>
    </p:spTree>
    <p:extLst>
      <p:ext uri="{BB962C8B-B14F-4D97-AF65-F5344CB8AC3E}">
        <p14:creationId xmlns:p14="http://schemas.microsoft.com/office/powerpoint/2010/main" val="342451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Network interfaces:</a:t>
            </a:r>
            <a:endParaRPr lang="en-US" dirty="0"/>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000" dirty="0">
                <a:latin typeface="Segoe UI Light" panose="020B0502040204020203" pitchFamily="34" charset="0"/>
                <a:cs typeface="Segoe UI Light" panose="020B0502040204020203" pitchFamily="34" charset="0"/>
              </a:rPr>
              <a:t>By default, the Docker daemon defines an IP address via DHCP from a set of private IP addresses. Instead of using DHCP, Docker supports other network modes, such as allowing containers to use another container’s network interfaces, the host’s network interfaces directly, or no network interfaces. If you choose, you can expose a port from inside the container to the same or different port number on the host. </a:t>
            </a:r>
          </a:p>
          <a:p>
            <a:pPr marL="0" indent="0" algn="just">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a:extLst>
              <a:ext uri="{FF2B5EF4-FFF2-40B4-BE49-F238E27FC236}">
                <a16:creationId xmlns:a16="http://schemas.microsoft.com/office/drawing/2014/main" id="{822D00FD-FB6C-3D45-B2E6-0ED76E3CB0E7}"/>
              </a:ext>
            </a:extLst>
          </p:cNvPr>
          <p:cNvPicPr>
            <a:picLocks noChangeAspect="1"/>
          </p:cNvPicPr>
          <p:nvPr/>
        </p:nvPicPr>
        <p:blipFill>
          <a:blip r:embed="rId4"/>
          <a:stretch>
            <a:fillRect/>
          </a:stretch>
        </p:blipFill>
        <p:spPr>
          <a:xfrm>
            <a:off x="6601960" y="4949774"/>
            <a:ext cx="1828800" cy="1104900"/>
          </a:xfrm>
          <a:prstGeom prst="rect">
            <a:avLst/>
          </a:prstGeom>
        </p:spPr>
      </p:pic>
    </p:spTree>
    <p:extLst>
      <p:ext uri="{BB962C8B-B14F-4D97-AF65-F5344CB8AC3E}">
        <p14:creationId xmlns:p14="http://schemas.microsoft.com/office/powerpoint/2010/main" val="298970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IPC facility</a:t>
            </a:r>
            <a:r>
              <a:rPr lang="en-US" dirty="0"/>
              <a:t>: </a:t>
            </a:r>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400" dirty="0">
                <a:latin typeface="Segoe UI Light" panose="020B0502040204020203" pitchFamily="34" charset="0"/>
                <a:cs typeface="Segoe UI Light" panose="020B0502040204020203" pitchFamily="34" charset="0"/>
              </a:rPr>
              <a:t>Processes running inside containers cannot interact directly with the inter-process communications (IPC) facility running on the host system. You can expose the IPC facility on the host to the container, but that is not done by default. Each container has its own IPC facility. </a:t>
            </a:r>
          </a:p>
          <a:p>
            <a:pPr marL="0" indent="0" algn="just">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66F3CEE7-136A-D54C-91DE-BE01BF4A4D92}"/>
              </a:ext>
            </a:extLst>
          </p:cNvPr>
          <p:cNvPicPr>
            <a:picLocks noChangeAspect="1"/>
          </p:cNvPicPr>
          <p:nvPr/>
        </p:nvPicPr>
        <p:blipFill>
          <a:blip r:embed="rId4"/>
          <a:stretch>
            <a:fillRect/>
          </a:stretch>
        </p:blipFill>
        <p:spPr>
          <a:xfrm>
            <a:off x="6435499" y="4522098"/>
            <a:ext cx="2265680" cy="2265680"/>
          </a:xfrm>
          <a:prstGeom prst="rect">
            <a:avLst/>
          </a:prstGeom>
        </p:spPr>
      </p:pic>
    </p:spTree>
    <p:extLst>
      <p:ext uri="{BB962C8B-B14F-4D97-AF65-F5344CB8AC3E}">
        <p14:creationId xmlns:p14="http://schemas.microsoft.com/office/powerpoint/2010/main" val="31978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Device:</a:t>
            </a:r>
            <a:endParaRPr lang="en-US" dirty="0"/>
          </a:p>
        </p:txBody>
      </p:sp>
      <p:sp>
        <p:nvSpPr>
          <p:cNvPr id="6" name="Text Placeholder 5"/>
          <p:cNvSpPr>
            <a:spLocks noGrp="1"/>
          </p:cNvSpPr>
          <p:nvPr>
            <p:ph type="body" sz="quarter" idx="10"/>
          </p:nvPr>
        </p:nvSpPr>
        <p:spPr>
          <a:xfrm>
            <a:off x="762000" y="2279017"/>
            <a:ext cx="5314543" cy="2069247"/>
          </a:xfrm>
        </p:spPr>
        <p:txBody>
          <a:bodyPr vert="horz" lIns="91440" tIns="45720" rIns="91440" bIns="45720" rtlCol="0" anchor="t">
            <a:noAutofit/>
          </a:bodyPr>
          <a:lstStyle/>
          <a:p>
            <a:r>
              <a:rPr lang="en-US" sz="2500" dirty="0">
                <a:latin typeface="Segoe UI Light" panose="020B0502040204020203" pitchFamily="34" charset="0"/>
                <a:cs typeface="Segoe UI Light" panose="020B0502040204020203" pitchFamily="34" charset="0"/>
              </a:rPr>
              <a:t>Processes inside the container cannot directly see devices on the host system. Again, a special privilege option can be set when the container is run to grant that privilege.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a:extLst>
              <a:ext uri="{FF2B5EF4-FFF2-40B4-BE49-F238E27FC236}">
                <a16:creationId xmlns:a16="http://schemas.microsoft.com/office/drawing/2014/main" id="{1DF4C319-74B6-5542-B6F0-08B018133934}"/>
              </a:ext>
            </a:extLst>
          </p:cNvPr>
          <p:cNvPicPr>
            <a:picLocks noChangeAspect="1"/>
          </p:cNvPicPr>
          <p:nvPr/>
        </p:nvPicPr>
        <p:blipFill>
          <a:blip r:embed="rId4"/>
          <a:stretch>
            <a:fillRect/>
          </a:stretch>
        </p:blipFill>
        <p:spPr>
          <a:xfrm>
            <a:off x="10049601" y="4838694"/>
            <a:ext cx="2431959" cy="2431959"/>
          </a:xfrm>
          <a:prstGeom prst="rect">
            <a:avLst/>
          </a:prstGeom>
        </p:spPr>
      </p:pic>
      <p:pic>
        <p:nvPicPr>
          <p:cNvPr id="5" name="Picture 4">
            <a:extLst>
              <a:ext uri="{FF2B5EF4-FFF2-40B4-BE49-F238E27FC236}">
                <a16:creationId xmlns:a16="http://schemas.microsoft.com/office/drawing/2014/main" id="{48EEEB9E-0C42-174F-A6D0-2E7B7BFFE8EA}"/>
              </a:ext>
            </a:extLst>
          </p:cNvPr>
          <p:cNvPicPr>
            <a:picLocks noChangeAspect="1"/>
          </p:cNvPicPr>
          <p:nvPr/>
        </p:nvPicPr>
        <p:blipFill>
          <a:blip r:embed="rId5"/>
          <a:stretch>
            <a:fillRect/>
          </a:stretch>
        </p:blipFill>
        <p:spPr>
          <a:xfrm>
            <a:off x="163423" y="5445073"/>
            <a:ext cx="2425700" cy="1219200"/>
          </a:xfrm>
          <a:prstGeom prst="rect">
            <a:avLst/>
          </a:prstGeom>
        </p:spPr>
      </p:pic>
    </p:spTree>
    <p:extLst>
      <p:ext uri="{BB962C8B-B14F-4D97-AF65-F5344CB8AC3E}">
        <p14:creationId xmlns:p14="http://schemas.microsoft.com/office/powerpoint/2010/main" val="393805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Calibri" panose="020F0502020204030204" pitchFamily="34" charset="0"/>
              </a:rPr>
              <a:t>Docker Images and Containers: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861774"/>
          </a:xfrm>
        </p:spPr>
        <p:txBody>
          <a:bodyPr/>
          <a:lstStyle/>
          <a:p>
            <a:r>
              <a:rPr lang="en-US" dirty="0"/>
              <a:t>Containerization is to gather together all the components an application needs to run in a single, contained unit.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004424" y="3429000"/>
            <a:ext cx="2438400" cy="2438400"/>
          </a:xfrm>
          <a:prstGeom prst="rect">
            <a:avLst/>
          </a:prstGeom>
        </p:spPr>
      </p:pic>
      <p:sp>
        <p:nvSpPr>
          <p:cNvPr id="2" name="TextBox 1">
            <a:extLst>
              <a:ext uri="{FF2B5EF4-FFF2-40B4-BE49-F238E27FC236}">
                <a16:creationId xmlns:a16="http://schemas.microsoft.com/office/drawing/2014/main" id="{B4A434BD-3C1C-DC4F-BCC3-F6CBB3739959}"/>
              </a:ext>
            </a:extLst>
          </p:cNvPr>
          <p:cNvSpPr txBox="1"/>
          <p:nvPr/>
        </p:nvSpPr>
        <p:spPr>
          <a:xfrm>
            <a:off x="845820" y="3429000"/>
            <a:ext cx="5509260"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Docker unit  is referred to as a Docker image. </a:t>
            </a:r>
          </a:p>
        </p:txBody>
      </p:sp>
    </p:spTree>
    <p:extLst>
      <p:ext uri="{BB962C8B-B14F-4D97-AF65-F5344CB8AC3E}">
        <p14:creationId xmlns:p14="http://schemas.microsoft.com/office/powerpoint/2010/main" val="38871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Calibri" panose="020F0502020204030204" pitchFamily="34" charset="0"/>
              </a:rPr>
              <a:t>What is an image?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1995098"/>
          </a:xfrm>
        </p:spPr>
        <p:txBody>
          <a:bodyPr/>
          <a:lstStyle/>
          <a:p>
            <a:pPr algn="just"/>
            <a:r>
              <a:rPr lang="en-US" dirty="0">
                <a:latin typeface="Segoe UI Light" panose="020B0502040204020203" pitchFamily="34" charset="0"/>
                <a:cs typeface="Segoe UI Light" panose="020B0502040204020203" pitchFamily="34" charset="0"/>
              </a:rPr>
              <a:t>An image is a static unit that sits in a repository, or the local file system where Docker is installed, and waits to run. When you save a Docker image to a file system, as opposed to storing it in a repository, it is stored as a </a:t>
            </a:r>
            <a:r>
              <a:rPr lang="en-US" dirty="0" err="1">
                <a:latin typeface="Segoe UI Light" panose="020B0502040204020203" pitchFamily="34" charset="0"/>
                <a:cs typeface="Segoe UI Light" panose="020B0502040204020203" pitchFamily="34" charset="0"/>
              </a:rPr>
              <a:t>tarball</a:t>
            </a:r>
            <a:r>
              <a:rPr lang="en-US" dirty="0">
                <a:latin typeface="Segoe UI Light" panose="020B0502040204020203" pitchFamily="34" charset="0"/>
                <a:cs typeface="Segoe UI Light" panose="020B0502040204020203" pitchFamily="34" charset="0"/>
              </a:rPr>
              <a:t>. That </a:t>
            </a:r>
            <a:r>
              <a:rPr lang="en-US" dirty="0" err="1">
                <a:latin typeface="Segoe UI Light" panose="020B0502040204020203" pitchFamily="34" charset="0"/>
                <a:cs typeface="Segoe UI Light" panose="020B0502040204020203" pitchFamily="34" charset="0"/>
              </a:rPr>
              <a:t>tarball</a:t>
            </a:r>
            <a:r>
              <a:rPr lang="en-US" dirty="0">
                <a:latin typeface="Segoe UI Light" panose="020B0502040204020203" pitchFamily="34" charset="0"/>
                <a:cs typeface="Segoe UI Light" panose="020B0502040204020203" pitchFamily="34" charset="0"/>
              </a:rPr>
              <a:t> can be transported as you would any other file and then imported later to run as a container on your local system running Docker.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004424" y="3429000"/>
            <a:ext cx="2438400" cy="2438400"/>
          </a:xfrm>
          <a:prstGeom prst="rect">
            <a:avLst/>
          </a:prstGeom>
        </p:spPr>
      </p:pic>
    </p:spTree>
    <p:extLst>
      <p:ext uri="{BB962C8B-B14F-4D97-AF65-F5344CB8AC3E}">
        <p14:creationId xmlns:p14="http://schemas.microsoft.com/office/powerpoint/2010/main" val="240862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553"/>
          </a:xfrm>
        </p:spPr>
        <p:txBody>
          <a:bodyPr/>
          <a:lstStyle/>
          <a:p>
            <a:r>
              <a:rPr lang="en-US" sz="4000" b="1" dirty="0">
                <a:cs typeface="Calibri" panose="020F0502020204030204" pitchFamily="34" charset="0"/>
              </a:rPr>
              <a:t>Docker container </a:t>
            </a:r>
          </a:p>
        </p:txBody>
      </p:sp>
      <p:sp>
        <p:nvSpPr>
          <p:cNvPr id="6" name="Text Placeholder 5"/>
          <p:cNvSpPr>
            <a:spLocks noGrp="1"/>
          </p:cNvSpPr>
          <p:nvPr>
            <p:ph type="body" sz="quarter" idx="10"/>
          </p:nvPr>
        </p:nvSpPr>
        <p:spPr>
          <a:xfrm>
            <a:off x="539812" y="1686634"/>
            <a:ext cx="11018520" cy="1292662"/>
          </a:xfrm>
        </p:spPr>
        <p:txBody>
          <a:bodyPr/>
          <a:lstStyle/>
          <a:p>
            <a:r>
              <a:rPr lang="en-US" dirty="0"/>
              <a:t>Refers to a running instance of a Docker image. Or, more precisely, an instance of an image that has run, since it may be running, paused, or stopped at the moment.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119932" y="4271957"/>
            <a:ext cx="2438400" cy="2438400"/>
          </a:xfrm>
          <a:prstGeom prst="rect">
            <a:avLst/>
          </a:prstGeom>
        </p:spPr>
      </p:pic>
    </p:spTree>
    <p:extLst>
      <p:ext uri="{BB962C8B-B14F-4D97-AF65-F5344CB8AC3E}">
        <p14:creationId xmlns:p14="http://schemas.microsoft.com/office/powerpoint/2010/main" val="309249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619726"/>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accent1"/>
                </a:solidFill>
                <a:latin typeface="Segoe UI Light" panose="020B0502040204020203" pitchFamily="34" charset="0"/>
                <a:hlinkClick r:id="rId3"/>
              </a:rPr>
              <a:t>Learn more about docker</a:t>
            </a: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accent1"/>
                </a:solidFill>
                <a:latin typeface="Segoe UI Light" panose="020B0502040204020203" pitchFamily="34" charset="0"/>
                <a:hlinkClick r:id="rId4"/>
              </a:rPr>
              <a:t>Docker Engine on Windows</a:t>
            </a: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lang="en-US" sz="36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ZA" sz="4000" dirty="0">
                <a:solidFill>
                  <a:schemeClr val="accent1"/>
                </a:solidFill>
                <a:latin typeface="Segoe UI Light" panose="020B0502040204020203" pitchFamily="34" charset="0"/>
                <a:hlinkClick r:id="rId5"/>
              </a:rPr>
              <a:t>Container Storage</a:t>
            </a:r>
            <a:endParaRPr lang="en-ZA" sz="4000" dirty="0">
              <a:solidFill>
                <a:schemeClr val="accent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Features of containers</a:t>
            </a:r>
          </a:p>
        </p:txBody>
      </p:sp>
      <p:sp>
        <p:nvSpPr>
          <p:cNvPr id="6" name="Text Placeholder 5"/>
          <p:cNvSpPr>
            <a:spLocks noGrp="1"/>
          </p:cNvSpPr>
          <p:nvPr>
            <p:ph type="body" sz="quarter" idx="10"/>
          </p:nvPr>
        </p:nvSpPr>
        <p:spPr>
          <a:xfrm>
            <a:off x="536048" y="1015777"/>
            <a:ext cx="5567784" cy="6111481"/>
          </a:xfrm>
        </p:spPr>
        <p:txBody>
          <a:bodyPr/>
          <a:lstStyle/>
          <a:p>
            <a:endParaRPr lang="en-US"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Efficiency. </a:t>
            </a:r>
            <a:r>
              <a:rPr lang="en-US" sz="1800" dirty="0">
                <a:latin typeface="Segoe UI Light" panose="020B0502040204020203" pitchFamily="34" charset="0"/>
                <a:cs typeface="Segoe UI Light" panose="020B0502040204020203" pitchFamily="34" charset="0"/>
              </a:rPr>
              <a:t>A virtual machine feels and works like a separate machine. The key advantage is efficient resources usage and isolation from a security standpoint</a:t>
            </a:r>
            <a:endParaRPr lang="en-US" sz="1800" b="1" dirty="0">
              <a:latin typeface="Segoe UI Light" panose="020B0502040204020203" pitchFamily="34" charset="0"/>
              <a:cs typeface="Segoe UI Light" panose="020B0502040204020203" pitchFamily="34" charset="0"/>
            </a:endParaRPr>
          </a:p>
          <a:p>
            <a:pPr lvl="1"/>
            <a:endParaRPr lang="en-US" sz="1800" b="1"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Flexibility. </a:t>
            </a:r>
            <a:r>
              <a:rPr lang="en-US" sz="1800" dirty="0">
                <a:latin typeface="Segoe UI Light" panose="020B0502040204020203" pitchFamily="34" charset="0"/>
                <a:cs typeface="Segoe UI Light" panose="020B0502040204020203" pitchFamily="34" charset="0"/>
              </a:rPr>
              <a:t>Resources can be allocated as needed. CPUs, memory, and the like can all be distributed on an initial requirements basis and when needed.</a:t>
            </a:r>
          </a:p>
          <a:p>
            <a:pPr marL="342900" lvl="1" indent="-34290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Lightweight. </a:t>
            </a:r>
            <a:r>
              <a:rPr lang="en-US" sz="1800" dirty="0">
                <a:latin typeface="Segoe UI Light" panose="020B0502040204020203" pitchFamily="34" charset="0"/>
                <a:cs typeface="Segoe UI Light" panose="020B0502040204020203" pitchFamily="34" charset="0"/>
              </a:rPr>
              <a:t>Containers leverage and share the host kernel.</a:t>
            </a:r>
          </a:p>
          <a:p>
            <a:pPr lvl="1"/>
            <a:endParaRPr lang="en-US" sz="1800"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Interchangeable. </a:t>
            </a:r>
            <a:r>
              <a:rPr lang="en-US" sz="1800" dirty="0">
                <a:latin typeface="Segoe UI Light" panose="020B0502040204020203" pitchFamily="34" charset="0"/>
                <a:cs typeface="Segoe UI Light" panose="020B0502040204020203" pitchFamily="34" charset="0"/>
              </a:rPr>
              <a:t>You can deploy updates and upgrades on-the-fly.</a:t>
            </a:r>
          </a:p>
          <a:p>
            <a:pPr lvl="1"/>
            <a:endParaRPr lang="en-US" sz="1800"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Portable.</a:t>
            </a:r>
            <a:r>
              <a:rPr lang="en-US" sz="1800" dirty="0">
                <a:latin typeface="Segoe UI Light" panose="020B0502040204020203" pitchFamily="34" charset="0"/>
                <a:cs typeface="Segoe UI Light" panose="020B0502040204020203" pitchFamily="34" charset="0"/>
              </a:rPr>
              <a:t> You can build locally, deploy to the cloud, and run anywhere</a:t>
            </a:r>
          </a:p>
          <a:p>
            <a:pPr marL="342900" lvl="1" indent="-342900">
              <a:buFont typeface="Arial" panose="020B0604020202020204" pitchFamily="34" charset="0"/>
              <a:buChar char="•"/>
            </a:pPr>
            <a:endParaRPr lang="en-US" sz="2000" dirty="0"/>
          </a:p>
          <a:p>
            <a:pPr lvl="1"/>
            <a:endParaRPr lang="en-US" dirty="0"/>
          </a:p>
          <a:p>
            <a:pPr lvl="2"/>
            <a:endParaRPr lang="en-US" sz="1600" dirty="0"/>
          </a:p>
        </p:txBody>
      </p:sp>
      <p:pic>
        <p:nvPicPr>
          <p:cNvPr id="13" name="Graphic 12">
            <a:extLst>
              <a:ext uri="{FF2B5EF4-FFF2-40B4-BE49-F238E27FC236}">
                <a16:creationId xmlns:a16="http://schemas.microsoft.com/office/drawing/2014/main" id="{6C852E79-BF00-6E4F-A1CC-BC7B53BE516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80518" y="1331761"/>
            <a:ext cx="3851543" cy="3851543"/>
          </a:xfrm>
          <a:prstGeom prst="rect">
            <a:avLst/>
          </a:prstGeom>
        </p:spPr>
      </p:pic>
      <p:sp>
        <p:nvSpPr>
          <p:cNvPr id="14" name="Rectangle 13">
            <a:extLst>
              <a:ext uri="{FF2B5EF4-FFF2-40B4-BE49-F238E27FC236}">
                <a16:creationId xmlns:a16="http://schemas.microsoft.com/office/drawing/2014/main" id="{D3D18D58-6EFB-614C-80E5-2B0A35A34B0D}"/>
              </a:ext>
            </a:extLst>
          </p:cNvPr>
          <p:cNvSpPr/>
          <p:nvPr/>
        </p:nvSpPr>
        <p:spPr>
          <a:xfrm>
            <a:off x="7101321" y="5354771"/>
            <a:ext cx="4769084"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Wrappers around a UNIX process that directly talks to the kernel to request and use the resources.</a:t>
            </a:r>
          </a:p>
        </p:txBody>
      </p:sp>
    </p:spTree>
    <p:extLst>
      <p:ext uri="{BB962C8B-B14F-4D97-AF65-F5344CB8AC3E}">
        <p14:creationId xmlns:p14="http://schemas.microsoft.com/office/powerpoint/2010/main" val="8214449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B7393-CC00-144C-B524-0DC36FF45236}"/>
              </a:ext>
            </a:extLst>
          </p:cNvPr>
          <p:cNvSpPr/>
          <p:nvPr/>
        </p:nvSpPr>
        <p:spPr bwMode="auto">
          <a:xfrm>
            <a:off x="321595" y="733722"/>
            <a:ext cx="5201381"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6">
            <a:extLst>
              <a:ext uri="{FF2B5EF4-FFF2-40B4-BE49-F238E27FC236}">
                <a16:creationId xmlns:a16="http://schemas.microsoft.com/office/drawing/2014/main" id="{0EF9FB20-8325-C641-9D36-8B9B26FA4716}"/>
              </a:ext>
            </a:extLst>
          </p:cNvPr>
          <p:cNvSpPr txBox="1">
            <a:spLocks/>
          </p:cNvSpPr>
          <p:nvPr/>
        </p:nvSpPr>
        <p:spPr>
          <a:xfrm>
            <a:off x="364797" y="262845"/>
            <a:ext cx="4639217" cy="522413"/>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t>Container Architecture</a:t>
            </a:r>
          </a:p>
        </p:txBody>
      </p:sp>
      <p:sp>
        <p:nvSpPr>
          <p:cNvPr id="9" name="Rectangle 8">
            <a:extLst>
              <a:ext uri="{FF2B5EF4-FFF2-40B4-BE49-F238E27FC236}">
                <a16:creationId xmlns:a16="http://schemas.microsoft.com/office/drawing/2014/main" id="{781F61A2-8E91-3F40-B3AC-C3585E96F015}"/>
              </a:ext>
            </a:extLst>
          </p:cNvPr>
          <p:cNvSpPr/>
          <p:nvPr/>
        </p:nvSpPr>
        <p:spPr bwMode="auto">
          <a:xfrm>
            <a:off x="512064" y="982983"/>
            <a:ext cx="4864608" cy="52804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4A014-9AE0-E549-BF08-A59FD9D404B7}"/>
              </a:ext>
            </a:extLst>
          </p:cNvPr>
          <p:cNvSpPr/>
          <p:nvPr/>
        </p:nvSpPr>
        <p:spPr bwMode="auto">
          <a:xfrm>
            <a:off x="721096" y="1450528"/>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C2</a:t>
            </a:r>
          </a:p>
        </p:txBody>
      </p:sp>
      <p:sp>
        <p:nvSpPr>
          <p:cNvPr id="16" name="Rectangle 15">
            <a:extLst>
              <a:ext uri="{FF2B5EF4-FFF2-40B4-BE49-F238E27FC236}">
                <a16:creationId xmlns:a16="http://schemas.microsoft.com/office/drawing/2014/main" id="{01603744-2CA9-3446-958C-C496AF860204}"/>
              </a:ext>
            </a:extLst>
          </p:cNvPr>
          <p:cNvSpPr/>
          <p:nvPr/>
        </p:nvSpPr>
        <p:spPr bwMode="auto">
          <a:xfrm>
            <a:off x="2350745" y="1450527"/>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C2</a:t>
            </a:r>
          </a:p>
        </p:txBody>
      </p:sp>
      <p:sp>
        <p:nvSpPr>
          <p:cNvPr id="18" name="Rectangle 17">
            <a:extLst>
              <a:ext uri="{FF2B5EF4-FFF2-40B4-BE49-F238E27FC236}">
                <a16:creationId xmlns:a16="http://schemas.microsoft.com/office/drawing/2014/main" id="{C997F80F-782B-6D4A-890A-5EAB7AE277FF}"/>
              </a:ext>
            </a:extLst>
          </p:cNvPr>
          <p:cNvSpPr/>
          <p:nvPr/>
        </p:nvSpPr>
        <p:spPr bwMode="auto">
          <a:xfrm>
            <a:off x="3949886" y="1450526"/>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C3</a:t>
            </a:r>
          </a:p>
        </p:txBody>
      </p:sp>
      <p:sp>
        <p:nvSpPr>
          <p:cNvPr id="19" name="Rectangle 18">
            <a:extLst>
              <a:ext uri="{FF2B5EF4-FFF2-40B4-BE49-F238E27FC236}">
                <a16:creationId xmlns:a16="http://schemas.microsoft.com/office/drawing/2014/main" id="{EC919C42-D867-8D44-82A7-F49DE0E5B95E}"/>
              </a:ext>
            </a:extLst>
          </p:cNvPr>
          <p:cNvSpPr/>
          <p:nvPr/>
        </p:nvSpPr>
        <p:spPr bwMode="auto">
          <a:xfrm>
            <a:off x="591633"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5C6037F2-9930-244B-ADF3-74386600E182}"/>
              </a:ext>
            </a:extLst>
          </p:cNvPr>
          <p:cNvSpPr/>
          <p:nvPr/>
        </p:nvSpPr>
        <p:spPr bwMode="auto">
          <a:xfrm>
            <a:off x="2228248" y="2042011"/>
            <a:ext cx="1414271" cy="2688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D182170-BD52-D740-A041-2635F56AD5B9}"/>
              </a:ext>
            </a:extLst>
          </p:cNvPr>
          <p:cNvSpPr/>
          <p:nvPr/>
        </p:nvSpPr>
        <p:spPr bwMode="auto">
          <a:xfrm>
            <a:off x="3816578"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EA48717-04B2-D347-A923-A6B24BFDE1A6}"/>
              </a:ext>
            </a:extLst>
          </p:cNvPr>
          <p:cNvSpPr/>
          <p:nvPr/>
        </p:nvSpPr>
        <p:spPr bwMode="auto">
          <a:xfrm>
            <a:off x="591633" y="4800769"/>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Container Engine</a:t>
            </a:r>
          </a:p>
        </p:txBody>
      </p:sp>
      <p:sp>
        <p:nvSpPr>
          <p:cNvPr id="23" name="Rectangle 22">
            <a:extLst>
              <a:ext uri="{FF2B5EF4-FFF2-40B4-BE49-F238E27FC236}">
                <a16:creationId xmlns:a16="http://schemas.microsoft.com/office/drawing/2014/main" id="{C917A8DA-713A-B04A-B2B1-F6ECBAC5D03F}"/>
              </a:ext>
            </a:extLst>
          </p:cNvPr>
          <p:cNvSpPr/>
          <p:nvPr/>
        </p:nvSpPr>
        <p:spPr bwMode="auto">
          <a:xfrm>
            <a:off x="602677" y="5286536"/>
            <a:ext cx="4639216" cy="4397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24" name="Rectangle 23">
            <a:extLst>
              <a:ext uri="{FF2B5EF4-FFF2-40B4-BE49-F238E27FC236}">
                <a16:creationId xmlns:a16="http://schemas.microsoft.com/office/drawing/2014/main" id="{881A3773-7588-1F4E-BF18-95A1EAECC988}"/>
              </a:ext>
            </a:extLst>
          </p:cNvPr>
          <p:cNvSpPr/>
          <p:nvPr/>
        </p:nvSpPr>
        <p:spPr bwMode="auto">
          <a:xfrm>
            <a:off x="615775" y="5772303"/>
            <a:ext cx="4639216" cy="43975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Server Infrastructure</a:t>
            </a:r>
          </a:p>
        </p:txBody>
      </p:sp>
      <p:sp>
        <p:nvSpPr>
          <p:cNvPr id="25" name="Rectangle 24">
            <a:extLst>
              <a:ext uri="{FF2B5EF4-FFF2-40B4-BE49-F238E27FC236}">
                <a16:creationId xmlns:a16="http://schemas.microsoft.com/office/drawing/2014/main" id="{89E748A7-4FB5-C34F-BD63-35F20DAF6F8B}"/>
              </a:ext>
            </a:extLst>
          </p:cNvPr>
          <p:cNvSpPr/>
          <p:nvPr/>
        </p:nvSpPr>
        <p:spPr bwMode="auto">
          <a:xfrm>
            <a:off x="721096"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6" name="Rectangle 25">
            <a:extLst>
              <a:ext uri="{FF2B5EF4-FFF2-40B4-BE49-F238E27FC236}">
                <a16:creationId xmlns:a16="http://schemas.microsoft.com/office/drawing/2014/main" id="{C176F3EC-00D0-934F-BB80-B25A96C0CD99}"/>
              </a:ext>
            </a:extLst>
          </p:cNvPr>
          <p:cNvSpPr/>
          <p:nvPr/>
        </p:nvSpPr>
        <p:spPr bwMode="auto">
          <a:xfrm>
            <a:off x="2369177"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7" name="Rectangle 26">
            <a:extLst>
              <a:ext uri="{FF2B5EF4-FFF2-40B4-BE49-F238E27FC236}">
                <a16:creationId xmlns:a16="http://schemas.microsoft.com/office/drawing/2014/main" id="{BB3DC2A2-B058-9C4F-94EE-FBE1AADBB3C0}"/>
              </a:ext>
            </a:extLst>
          </p:cNvPr>
          <p:cNvSpPr/>
          <p:nvPr/>
        </p:nvSpPr>
        <p:spPr bwMode="auto">
          <a:xfrm>
            <a:off x="3968318"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8" name="Rectangle 27">
            <a:extLst>
              <a:ext uri="{FF2B5EF4-FFF2-40B4-BE49-F238E27FC236}">
                <a16:creationId xmlns:a16="http://schemas.microsoft.com/office/drawing/2014/main" id="{4469A93D-5B5F-8348-85FF-3530A4868D1A}"/>
              </a:ext>
            </a:extLst>
          </p:cNvPr>
          <p:cNvSpPr/>
          <p:nvPr/>
        </p:nvSpPr>
        <p:spPr bwMode="auto">
          <a:xfrm>
            <a:off x="721096"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1" name="Rectangle 30">
            <a:extLst>
              <a:ext uri="{FF2B5EF4-FFF2-40B4-BE49-F238E27FC236}">
                <a16:creationId xmlns:a16="http://schemas.microsoft.com/office/drawing/2014/main" id="{9739AA66-5A65-4143-98DA-5803AE50D51A}"/>
              </a:ext>
            </a:extLst>
          </p:cNvPr>
          <p:cNvSpPr/>
          <p:nvPr/>
        </p:nvSpPr>
        <p:spPr bwMode="auto">
          <a:xfrm>
            <a:off x="2359383"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2" name="Rectangle 31">
            <a:extLst>
              <a:ext uri="{FF2B5EF4-FFF2-40B4-BE49-F238E27FC236}">
                <a16:creationId xmlns:a16="http://schemas.microsoft.com/office/drawing/2014/main" id="{B86B5D3F-8F19-674C-BF19-A74712979E93}"/>
              </a:ext>
            </a:extLst>
          </p:cNvPr>
          <p:cNvSpPr/>
          <p:nvPr/>
        </p:nvSpPr>
        <p:spPr bwMode="auto">
          <a:xfrm>
            <a:off x="3959102"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4" name="Rectangle 33">
            <a:extLst>
              <a:ext uri="{FF2B5EF4-FFF2-40B4-BE49-F238E27FC236}">
                <a16:creationId xmlns:a16="http://schemas.microsoft.com/office/drawing/2014/main" id="{62316455-DD14-0D44-964C-A90AC4F1C423}"/>
              </a:ext>
            </a:extLst>
          </p:cNvPr>
          <p:cNvSpPr/>
          <p:nvPr/>
        </p:nvSpPr>
        <p:spPr bwMode="auto">
          <a:xfrm>
            <a:off x="6556914" y="733722"/>
            <a:ext cx="5201381"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DEFC3F7-09CD-374A-8A95-1F19435AD7C1}"/>
              </a:ext>
            </a:extLst>
          </p:cNvPr>
          <p:cNvSpPr/>
          <p:nvPr/>
        </p:nvSpPr>
        <p:spPr bwMode="auto">
          <a:xfrm>
            <a:off x="6747383" y="982983"/>
            <a:ext cx="4864608" cy="52804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1A2872F-4FE3-E44D-ACE3-F37ACD5FF561}"/>
              </a:ext>
            </a:extLst>
          </p:cNvPr>
          <p:cNvSpPr/>
          <p:nvPr/>
        </p:nvSpPr>
        <p:spPr bwMode="auto">
          <a:xfrm>
            <a:off x="6956415" y="1450528"/>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1</a:t>
            </a:r>
          </a:p>
        </p:txBody>
      </p:sp>
      <p:sp>
        <p:nvSpPr>
          <p:cNvPr id="37" name="Rectangle 36">
            <a:extLst>
              <a:ext uri="{FF2B5EF4-FFF2-40B4-BE49-F238E27FC236}">
                <a16:creationId xmlns:a16="http://schemas.microsoft.com/office/drawing/2014/main" id="{38FCC70C-0AA0-3B45-865C-2D3ED25F778C}"/>
              </a:ext>
            </a:extLst>
          </p:cNvPr>
          <p:cNvSpPr/>
          <p:nvPr/>
        </p:nvSpPr>
        <p:spPr bwMode="auto">
          <a:xfrm>
            <a:off x="8586064" y="1450527"/>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2</a:t>
            </a:r>
          </a:p>
        </p:txBody>
      </p:sp>
      <p:sp>
        <p:nvSpPr>
          <p:cNvPr id="38" name="Rectangle 37">
            <a:extLst>
              <a:ext uri="{FF2B5EF4-FFF2-40B4-BE49-F238E27FC236}">
                <a16:creationId xmlns:a16="http://schemas.microsoft.com/office/drawing/2014/main" id="{525AFB99-88CD-8C4B-8529-4BFF301838F6}"/>
              </a:ext>
            </a:extLst>
          </p:cNvPr>
          <p:cNvSpPr/>
          <p:nvPr/>
        </p:nvSpPr>
        <p:spPr bwMode="auto">
          <a:xfrm>
            <a:off x="10185205" y="1450526"/>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3</a:t>
            </a:r>
          </a:p>
        </p:txBody>
      </p:sp>
      <p:sp>
        <p:nvSpPr>
          <p:cNvPr id="39" name="Rectangle 38">
            <a:extLst>
              <a:ext uri="{FF2B5EF4-FFF2-40B4-BE49-F238E27FC236}">
                <a16:creationId xmlns:a16="http://schemas.microsoft.com/office/drawing/2014/main" id="{153C9A5A-CDBB-D34E-B859-9D3F055B6669}"/>
              </a:ext>
            </a:extLst>
          </p:cNvPr>
          <p:cNvSpPr/>
          <p:nvPr/>
        </p:nvSpPr>
        <p:spPr bwMode="auto">
          <a:xfrm>
            <a:off x="6826952"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C8AF308-DBF1-4344-B100-F704000738DC}"/>
              </a:ext>
            </a:extLst>
          </p:cNvPr>
          <p:cNvSpPr/>
          <p:nvPr/>
        </p:nvSpPr>
        <p:spPr bwMode="auto">
          <a:xfrm>
            <a:off x="8463567" y="2042011"/>
            <a:ext cx="1414271" cy="2688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6E96F3B-CC9B-0B4B-8458-5286DE29B3C6}"/>
              </a:ext>
            </a:extLst>
          </p:cNvPr>
          <p:cNvSpPr/>
          <p:nvPr/>
        </p:nvSpPr>
        <p:spPr bwMode="auto">
          <a:xfrm>
            <a:off x="10051897"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D4303EC-B3E0-B245-9CF6-C7816F3CB32D}"/>
              </a:ext>
            </a:extLst>
          </p:cNvPr>
          <p:cNvSpPr/>
          <p:nvPr/>
        </p:nvSpPr>
        <p:spPr bwMode="auto">
          <a:xfrm>
            <a:off x="6826952" y="4800769"/>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Hypervisor</a:t>
            </a:r>
          </a:p>
        </p:txBody>
      </p:sp>
      <p:sp>
        <p:nvSpPr>
          <p:cNvPr id="43" name="Rectangle 42">
            <a:extLst>
              <a:ext uri="{FF2B5EF4-FFF2-40B4-BE49-F238E27FC236}">
                <a16:creationId xmlns:a16="http://schemas.microsoft.com/office/drawing/2014/main" id="{BC3C7FA4-5E18-BD47-91B8-B17A1F2E4E7E}"/>
              </a:ext>
            </a:extLst>
          </p:cNvPr>
          <p:cNvSpPr/>
          <p:nvPr/>
        </p:nvSpPr>
        <p:spPr bwMode="auto">
          <a:xfrm>
            <a:off x="6837996" y="5286536"/>
            <a:ext cx="4639216" cy="4397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44" name="Rectangle 43">
            <a:extLst>
              <a:ext uri="{FF2B5EF4-FFF2-40B4-BE49-F238E27FC236}">
                <a16:creationId xmlns:a16="http://schemas.microsoft.com/office/drawing/2014/main" id="{942012CF-A2C1-544A-B408-EDA8CF936642}"/>
              </a:ext>
            </a:extLst>
          </p:cNvPr>
          <p:cNvSpPr/>
          <p:nvPr/>
        </p:nvSpPr>
        <p:spPr bwMode="auto">
          <a:xfrm>
            <a:off x="6851094" y="5772303"/>
            <a:ext cx="4639216" cy="43975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Server Infrastructure</a:t>
            </a:r>
          </a:p>
        </p:txBody>
      </p:sp>
      <p:sp>
        <p:nvSpPr>
          <p:cNvPr id="45" name="Rectangle 44">
            <a:extLst>
              <a:ext uri="{FF2B5EF4-FFF2-40B4-BE49-F238E27FC236}">
                <a16:creationId xmlns:a16="http://schemas.microsoft.com/office/drawing/2014/main" id="{87FC11E5-8566-0045-8413-ABF4E3EB7F56}"/>
              </a:ext>
            </a:extLst>
          </p:cNvPr>
          <p:cNvSpPr/>
          <p:nvPr/>
        </p:nvSpPr>
        <p:spPr bwMode="auto">
          <a:xfrm>
            <a:off x="6956415"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6" name="Rectangle 45">
            <a:extLst>
              <a:ext uri="{FF2B5EF4-FFF2-40B4-BE49-F238E27FC236}">
                <a16:creationId xmlns:a16="http://schemas.microsoft.com/office/drawing/2014/main" id="{28CBDFED-1C62-B342-8120-55F71734601D}"/>
              </a:ext>
            </a:extLst>
          </p:cNvPr>
          <p:cNvSpPr/>
          <p:nvPr/>
        </p:nvSpPr>
        <p:spPr bwMode="auto">
          <a:xfrm>
            <a:off x="8604496"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7" name="Rectangle 46">
            <a:extLst>
              <a:ext uri="{FF2B5EF4-FFF2-40B4-BE49-F238E27FC236}">
                <a16:creationId xmlns:a16="http://schemas.microsoft.com/office/drawing/2014/main" id="{92FBC5D8-8789-6A4E-85F7-421105547476}"/>
              </a:ext>
            </a:extLst>
          </p:cNvPr>
          <p:cNvSpPr/>
          <p:nvPr/>
        </p:nvSpPr>
        <p:spPr bwMode="auto">
          <a:xfrm>
            <a:off x="10203637"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8" name="Rectangle 47">
            <a:extLst>
              <a:ext uri="{FF2B5EF4-FFF2-40B4-BE49-F238E27FC236}">
                <a16:creationId xmlns:a16="http://schemas.microsoft.com/office/drawing/2014/main" id="{570D918E-988A-AB43-8215-5AD9053EF30B}"/>
              </a:ext>
            </a:extLst>
          </p:cNvPr>
          <p:cNvSpPr/>
          <p:nvPr/>
        </p:nvSpPr>
        <p:spPr bwMode="auto">
          <a:xfrm>
            <a:off x="6956415"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49" name="Rectangle 48">
            <a:extLst>
              <a:ext uri="{FF2B5EF4-FFF2-40B4-BE49-F238E27FC236}">
                <a16:creationId xmlns:a16="http://schemas.microsoft.com/office/drawing/2014/main" id="{69AEC246-2C0E-E64F-BF80-5BC4DECA2077}"/>
              </a:ext>
            </a:extLst>
          </p:cNvPr>
          <p:cNvSpPr/>
          <p:nvPr/>
        </p:nvSpPr>
        <p:spPr bwMode="auto">
          <a:xfrm>
            <a:off x="8594702"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50" name="Rectangle 49">
            <a:extLst>
              <a:ext uri="{FF2B5EF4-FFF2-40B4-BE49-F238E27FC236}">
                <a16:creationId xmlns:a16="http://schemas.microsoft.com/office/drawing/2014/main" id="{21E24218-4C5D-4949-A2A7-02C067069F42}"/>
              </a:ext>
            </a:extLst>
          </p:cNvPr>
          <p:cNvSpPr/>
          <p:nvPr/>
        </p:nvSpPr>
        <p:spPr bwMode="auto">
          <a:xfrm>
            <a:off x="10194421"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51" name="Title 16">
            <a:extLst>
              <a:ext uri="{FF2B5EF4-FFF2-40B4-BE49-F238E27FC236}">
                <a16:creationId xmlns:a16="http://schemas.microsoft.com/office/drawing/2014/main" id="{24C57CD3-2657-D74D-A406-D9AA702A90ED}"/>
              </a:ext>
            </a:extLst>
          </p:cNvPr>
          <p:cNvSpPr txBox="1">
            <a:spLocks/>
          </p:cNvSpPr>
          <p:nvPr/>
        </p:nvSpPr>
        <p:spPr>
          <a:xfrm>
            <a:off x="6177478" y="262846"/>
            <a:ext cx="4639217" cy="5684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t>Virtual Machine Architecture</a:t>
            </a:r>
          </a:p>
        </p:txBody>
      </p:sp>
    </p:spTree>
    <p:extLst>
      <p:ext uri="{BB962C8B-B14F-4D97-AF65-F5344CB8AC3E}">
        <p14:creationId xmlns:p14="http://schemas.microsoft.com/office/powerpoint/2010/main" val="770006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lvl="0"/>
            <a:r>
              <a:rPr lang="en-US" dirty="0"/>
              <a:t>Why should you use containers?</a:t>
            </a: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311" y="911340"/>
            <a:ext cx="5035320" cy="5035320"/>
          </a:xfrm>
          <a:prstGeom prst="rect">
            <a:avLst/>
          </a:prstGeom>
        </p:spPr>
      </p:pic>
    </p:spTree>
    <p:extLst>
      <p:ext uri="{BB962C8B-B14F-4D97-AF65-F5344CB8AC3E}">
        <p14:creationId xmlns:p14="http://schemas.microsoft.com/office/powerpoint/2010/main" val="5641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05796" y="2536985"/>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7983733" y="2536984"/>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882815" y="450684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882815" y="50939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882815" y="5685323"/>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882815" y="392410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20907" y="3894869"/>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069835"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34831"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083765"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083765"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083765"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069835"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34831"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083765"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083765"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083765"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188007"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53004"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01938"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01938"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01938"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188007"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53004"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01938"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01938"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01938"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26586" y="2026078"/>
            <a:ext cx="970138" cy="276999"/>
          </a:xfrm>
          <a:prstGeom prst="rect">
            <a:avLst/>
          </a:prstGeom>
        </p:spPr>
        <p:txBody>
          <a:bodyPr wrap="none">
            <a:spAutoFit/>
          </a:bodyPr>
          <a:lstStyle/>
          <a:p>
            <a:pPr marL="0" lvl="1" algn="ctr" defTabSz="914225">
              <a:defRPr/>
            </a:pPr>
            <a:r>
              <a:rPr lang="en-US" sz="1200" b="1">
                <a:gradFill>
                  <a:gsLst>
                    <a:gs pos="0">
                      <a:schemeClr val="tx1"/>
                    </a:gs>
                    <a:gs pos="100000">
                      <a:schemeClr val="tx1"/>
                    </a:gs>
                  </a:gsLst>
                  <a:lin ang="5400000" scaled="1"/>
                </a:gradFill>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20772" y="2859046"/>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05509" y="258496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790272"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066872" y="3029887"/>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23131" y="3237216"/>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10612" y="3237216"/>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095426"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372026" y="3029887"/>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28285" y="3237216"/>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15766" y="3237216"/>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8975008"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280162"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292627" y="2026078"/>
            <a:ext cx="1172886" cy="276999"/>
          </a:xfrm>
          <a:prstGeom prst="rect">
            <a:avLst/>
          </a:prstGeom>
        </p:spPr>
        <p:txBody>
          <a:bodyPr wrap="none">
            <a:spAutoFit/>
          </a:bodyPr>
          <a:lstStyle/>
          <a:p>
            <a:pPr marL="0" lvl="1" algn="ctr" defTabSz="914225">
              <a:defRPr/>
            </a:pPr>
            <a:r>
              <a:rPr lang="en-US" sz="1200" b="1">
                <a:gradFill>
                  <a:gsLst>
                    <a:gs pos="0">
                      <a:schemeClr val="tx1"/>
                    </a:gs>
                    <a:gs pos="100000">
                      <a:schemeClr val="tx1"/>
                    </a:gs>
                  </a:gsLst>
                  <a:lin ang="5400000" scaled="1"/>
                </a:gradFill>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52157" y="2225104"/>
            <a:ext cx="1718997" cy="276999"/>
          </a:xfrm>
          <a:prstGeom prst="rect">
            <a:avLst/>
          </a:prstGeom>
        </p:spPr>
        <p:txBody>
          <a:bodyPr wrap="none">
            <a:spAutoFit/>
          </a:bodyPr>
          <a:lstStyle/>
          <a:p>
            <a:pPr marL="0" lvl="1" algn="ctr" defTabSz="914225">
              <a:defRPr/>
            </a:pPr>
            <a:r>
              <a:rPr lang="en-US" sz="1200">
                <a:gradFill>
                  <a:gsLst>
                    <a:gs pos="0">
                      <a:schemeClr val="tx1"/>
                    </a:gs>
                    <a:gs pos="100000">
                      <a:schemeClr val="tx1"/>
                    </a:gs>
                  </a:gsLst>
                  <a:lin ang="5400000" scaled="1"/>
                </a:gradFill>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47504" y="2225104"/>
            <a:ext cx="2063130" cy="276999"/>
          </a:xfrm>
          <a:prstGeom prst="rect">
            <a:avLst/>
          </a:prstGeom>
        </p:spPr>
        <p:txBody>
          <a:bodyPr wrap="none">
            <a:spAutoFit/>
          </a:bodyPr>
          <a:lstStyle/>
          <a:p>
            <a:pPr marL="0" lvl="1" algn="ctr" defTabSz="914225">
              <a:defRPr/>
            </a:pPr>
            <a:r>
              <a:rPr lang="en-US" sz="1200">
                <a:gradFill>
                  <a:gsLst>
                    <a:gs pos="0">
                      <a:schemeClr val="tx1"/>
                    </a:gs>
                    <a:gs pos="100000">
                      <a:schemeClr val="tx1"/>
                    </a:gs>
                  </a:gsLst>
                  <a:lin ang="5400000" scaled="1"/>
                </a:gradFill>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47812" y="419275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896746" y="416005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896746" y="42881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896746" y="42240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47812" y="4775493"/>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896746" y="474279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896746" y="48708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896746" y="480683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47812" y="53625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896746" y="53298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896746" y="545795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896746" y="53939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47812" y="595397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896746" y="59212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896746" y="60493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896746" y="59853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20976" y="380864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185973" y="4077295"/>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34907" y="40445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34907" y="417268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34907" y="410863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395649" y="3896790"/>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66088" y="4058778"/>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06969" y="4058778"/>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36529" y="3896790"/>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20976" y="575591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185973" y="602456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34907" y="599186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34907" y="611994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34907" y="605590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45165" y="5352751"/>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39441" y="5204306"/>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33717" y="5352751"/>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35735" y="4631037"/>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14022" y="4631037"/>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792309" y="4631037"/>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62328" y="4530733"/>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45084" y="4537651"/>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54809" y="4534131"/>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44730" y="4701539"/>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43953" y="4711149"/>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583386" y="5282510"/>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773297" y="5282510"/>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64322" y="5842390"/>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64322" y="6015888"/>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49827" y="5842390"/>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49827" y="6015888"/>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16270" y="4010530"/>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16270" y="4593967"/>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16270" y="5177404"/>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16270" y="5768792"/>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358929" y="3282782"/>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1211971" cy="345343"/>
              </a:xfrm>
              <a:prstGeom prst="rect">
                <a:avLst/>
              </a:prstGeom>
              <a:noFill/>
            </p:spPr>
            <p:txBody>
              <a:bodyPr wrap="none" rtlCol="0">
                <a:spAutoFit/>
              </a:bodyPr>
              <a:lstStyle/>
              <a:p>
                <a:pPr defTabSz="448193">
                  <a:defRPr/>
                </a:pPr>
                <a:r>
                  <a:rPr lang="en-US" sz="16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Decoupled</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defTabSz="448193"/>
                <a:r>
                  <a:rPr lang="en-US" sz="1200">
                    <a:gradFill>
                      <a:gsLst>
                        <a:gs pos="0">
                          <a:schemeClr val="tx1"/>
                        </a:gs>
                        <a:gs pos="100000">
                          <a:schemeClr val="tx1"/>
                        </a:gs>
                      </a:gsLst>
                      <a:lin ang="5400000" scaled="1"/>
                    </a:gradFill>
                    <a:latin typeface="Segoe UI" panose="020B0502040204020203" pitchFamily="34" charset="0"/>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358929" y="2059382"/>
            <a:ext cx="5006022" cy="880889"/>
            <a:chOff x="358929" y="2299222"/>
            <a:chExt cx="5006022" cy="880889"/>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89"/>
              <a:chOff x="6693144" y="1375398"/>
              <a:chExt cx="4297680" cy="898553"/>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3008277"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rPr>
                  <a:t>A Software Architectural Style</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ea typeface="+mn-ea"/>
                  </a:rPr>
                  <a:t>Applications are composed of small, independent modules that communicate with each other using well-defined APIs. Not platform specific</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358929" y="4519364"/>
            <a:ext cx="5143504" cy="894072"/>
            <a:chOff x="358929" y="5238889"/>
            <a:chExt cx="5143504"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5" y="5238889"/>
              <a:ext cx="4350678" cy="894072"/>
              <a:chOff x="6635816" y="4329674"/>
              <a:chExt cx="4437918"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437918" cy="345343"/>
              </a:xfrm>
              <a:prstGeom prst="rect">
                <a:avLst/>
              </a:prstGeom>
              <a:noFill/>
            </p:spPr>
            <p:txBody>
              <a:bodyPr wrap="none" rtlCol="0">
                <a:spAutoFit/>
              </a:bodyPr>
              <a:lstStyle/>
              <a:p>
                <a:pPr defTabSz="448193">
                  <a:defRPr/>
                </a:pPr>
                <a:r>
                  <a:rPr lang="en-US" sz="16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defTabSz="448193"/>
                <a:r>
                  <a:rPr lang="en-US" sz="1200" dirty="0">
                    <a:gradFill>
                      <a:gsLst>
                        <a:gs pos="0">
                          <a:schemeClr val="tx1"/>
                        </a:gs>
                        <a:gs pos="100000">
                          <a:schemeClr val="tx1"/>
                        </a:gs>
                      </a:gsLst>
                      <a:lin ang="5400000" scaled="1"/>
                    </a:gradFill>
                    <a:latin typeface="Segoe UI" panose="020B0502040204020203" pitchFamily="34" charset="0"/>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1049313" y="5707724"/>
            <a:ext cx="3947159" cy="6832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lang="en-US" sz="1400" dirty="0">
                <a:gradFill>
                  <a:gsLst>
                    <a:gs pos="0">
                      <a:schemeClr val="tx1"/>
                    </a:gs>
                    <a:gs pos="100000">
                      <a:schemeClr val="tx1"/>
                    </a:gs>
                  </a:gsLst>
                  <a:lin ang="5400000" scaled="1"/>
                </a:gradFill>
                <a:latin typeface="Segoe UI" panose="020B0502040204020203" pitchFamily="34" charset="0"/>
              </a:rPr>
              <a:t>Containers provide the consistent format and isolation desired by microservices </a:t>
            </a:r>
          </a:p>
        </p:txBody>
      </p:sp>
      <p:sp>
        <p:nvSpPr>
          <p:cNvPr id="238" name="Title 24">
            <a:extLst>
              <a:ext uri="{FF2B5EF4-FFF2-40B4-BE49-F238E27FC236}">
                <a16:creationId xmlns:a16="http://schemas.microsoft.com/office/drawing/2014/main" id="{5406363B-85DF-45A0-BB15-AC47EFC3B488}"/>
              </a:ext>
            </a:extLst>
          </p:cNvPr>
          <p:cNvSpPr txBox="1">
            <a:spLocks/>
          </p:cNvSpPr>
          <p:nvPr/>
        </p:nvSpPr>
        <p:spPr>
          <a:xfrm>
            <a:off x="455995" y="977670"/>
            <a:ext cx="11306469" cy="40313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1200"/>
              </a:spcAft>
              <a:buSzPct val="90000"/>
              <a:defRPr/>
            </a:pPr>
            <a:r>
              <a:rPr lang="en-US" dirty="0">
                <a:gradFill>
                  <a:gsLst>
                    <a:gs pos="0">
                      <a:schemeClr val="tx1"/>
                    </a:gs>
                    <a:gs pos="100000">
                      <a:schemeClr val="tx1"/>
                    </a:gs>
                  </a:gsLst>
                  <a:lin ang="5400000" scaled="1"/>
                </a:gradFill>
                <a:cs typeface="Segoe UI Light" panose="020B0502040204020203" pitchFamily="34" charset="0"/>
              </a:rPr>
              <a:t>What are </a:t>
            </a:r>
            <a:r>
              <a:rPr lang="en-US" dirty="0">
                <a:gradFill>
                  <a:gsLst>
                    <a:gs pos="0">
                      <a:schemeClr val="tx2"/>
                    </a:gs>
                    <a:gs pos="100000">
                      <a:schemeClr val="tx2"/>
                    </a:gs>
                  </a:gsLst>
                  <a:lin ang="5400000" scaled="1"/>
                </a:gradFill>
                <a:cs typeface="Segoe UI Light" panose="020B0502040204020203" pitchFamily="34" charset="0"/>
              </a:rPr>
              <a:t>microservices</a:t>
            </a:r>
            <a:r>
              <a:rPr lang="en-US" dirty="0">
                <a:gradFill>
                  <a:gsLst>
                    <a:gs pos="0">
                      <a:schemeClr val="tx1"/>
                    </a:gs>
                    <a:gs pos="100000">
                      <a:schemeClr val="tx1"/>
                    </a:gs>
                  </a:gsLst>
                  <a:lin ang="5400000" scaled="1"/>
                </a:gradFill>
                <a:cs typeface="Segoe UI Light" panose="020B0502040204020203" pitchFamily="34" charset="0"/>
              </a:rPr>
              <a:t>?</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775552" y="164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775552" y="308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15552" y="164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a:off x="3255264" y="3082200"/>
            <a:ext cx="552028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8785650" y="4533754"/>
            <a:ext cx="286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4310486" y="0"/>
            <a:ext cx="34098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Monolithic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4530347" y="2362200"/>
            <a:ext cx="31313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Calc</a:t>
            </a:r>
            <a:r>
              <a:rPr lang="en-US" sz="2400" dirty="0">
                <a:gradFill>
                  <a:gsLst>
                    <a:gs pos="2917">
                      <a:schemeClr val="tx1"/>
                    </a:gs>
                    <a:gs pos="30000">
                      <a:schemeClr val="tx1"/>
                    </a:gs>
                  </a:gsLst>
                  <a:lin ang="5400000" scaled="0"/>
                </a:gradFill>
              </a:rPr>
              <a:t>(num1, num2, op)</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5464096" y="3297924"/>
            <a:ext cx="12638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Tree>
    <p:extLst>
      <p:ext uri="{BB962C8B-B14F-4D97-AF65-F5344CB8AC3E}">
        <p14:creationId xmlns:p14="http://schemas.microsoft.com/office/powerpoint/2010/main" val="4153207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4C480C1-3357-0D49-934C-5DA47EEC9D63}"/>
              </a:ext>
            </a:extLst>
          </p:cNvPr>
          <p:cNvSpPr/>
          <p:nvPr/>
        </p:nvSpPr>
        <p:spPr bwMode="auto">
          <a:xfrm>
            <a:off x="8467440" y="1552458"/>
            <a:ext cx="3316224" cy="29355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865552" y="1688539"/>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865552" y="3089810"/>
            <a:ext cx="1260000" cy="1260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34064" y="1688539"/>
            <a:ext cx="1260000" cy="1260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224000" cy="1260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a:off x="3255264" y="3082200"/>
            <a:ext cx="5142231" cy="76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8785650" y="4533754"/>
            <a:ext cx="286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3794504" y="0"/>
            <a:ext cx="460299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Microservices-based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4530347" y="2362200"/>
            <a:ext cx="31809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Calc</a:t>
            </a:r>
            <a:r>
              <a:rPr lang="en-US" sz="2400" b="1" dirty="0">
                <a:gradFill>
                  <a:gsLst>
                    <a:gs pos="2917">
                      <a:schemeClr val="tx1"/>
                    </a:gs>
                    <a:gs pos="30000">
                      <a:schemeClr val="tx1"/>
                    </a:gs>
                  </a:gsLst>
                  <a:lin ang="5400000" scaled="0"/>
                </a:gradFill>
              </a:rPr>
              <a:t>(num1, num2, op)</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5303513" y="3179089"/>
            <a:ext cx="128785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Output</a:t>
            </a:r>
          </a:p>
        </p:txBody>
      </p:sp>
      <p:sp>
        <p:nvSpPr>
          <p:cNvPr id="5" name="TextBox 4">
            <a:extLst>
              <a:ext uri="{FF2B5EF4-FFF2-40B4-BE49-F238E27FC236}">
                <a16:creationId xmlns:a16="http://schemas.microsoft.com/office/drawing/2014/main" id="{35E907A9-D456-4448-BD0A-57E791CA79CA}"/>
              </a:ext>
            </a:extLst>
          </p:cNvPr>
          <p:cNvSpPr txBox="1"/>
          <p:nvPr/>
        </p:nvSpPr>
        <p:spPr>
          <a:xfrm>
            <a:off x="4500159" y="4988723"/>
            <a:ext cx="3400257" cy="1625060"/>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We  have only one microservice to write, compile, and deploy</a:t>
            </a:r>
          </a:p>
        </p:txBody>
      </p:sp>
      <p:cxnSp>
        <p:nvCxnSpPr>
          <p:cNvPr id="9" name="Elbow Connector 8">
            <a:extLst>
              <a:ext uri="{FF2B5EF4-FFF2-40B4-BE49-F238E27FC236}">
                <a16:creationId xmlns:a16="http://schemas.microsoft.com/office/drawing/2014/main" id="{011C2B87-84E6-7741-A838-108C181E4435}"/>
              </a:ext>
            </a:extLst>
          </p:cNvPr>
          <p:cNvCxnSpPr>
            <a:stCxn id="97" idx="1"/>
            <a:endCxn id="5" idx="0"/>
          </p:cNvCxnSpPr>
          <p:nvPr/>
        </p:nvCxnSpPr>
        <p:spPr>
          <a:xfrm rot="10800000" flipV="1">
            <a:off x="6200288" y="3719809"/>
            <a:ext cx="2665264" cy="12689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347230"/>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562021D-100F-4A92-BB64-B02D677106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7ed6644c-dfb3-4200-bc27-900550d079ea"/>
    <ds:schemaRef ds:uri="http://schemas.microsoft.com/sharepoint/v3"/>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225</TotalTime>
  <Words>2991</Words>
  <Application>Microsoft Office PowerPoint</Application>
  <PresentationFormat>Widescreen</PresentationFormat>
  <Paragraphs>388</Paragraphs>
  <Slides>37</Slides>
  <Notes>36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37</vt:i4>
      </vt:variant>
    </vt:vector>
  </HeadingPairs>
  <TitlesOfParts>
    <vt:vector size="50" baseType="lpstr">
      <vt:lpstr>Arial</vt:lpstr>
      <vt:lpstr>Calibri</vt:lpstr>
      <vt:lpstr>Consolas</vt:lpstr>
      <vt:lpstr>Segoe UI</vt:lpstr>
      <vt:lpstr>Segoe UI Historic</vt:lpstr>
      <vt:lpstr>Segoe UI Light</vt:lpstr>
      <vt:lpstr>Segoe UI Semibold</vt:lpstr>
      <vt:lpstr>Segoe UI Semilight</vt:lpstr>
      <vt:lpstr>Wingdings</vt:lpstr>
      <vt:lpstr>LIGHT GRAY TEMPLATE</vt:lpstr>
      <vt:lpstr>SOFT BLACK TEMPLATE</vt:lpstr>
      <vt:lpstr>Dynamics 365</vt:lpstr>
      <vt:lpstr>1_Dynamics 365</vt:lpstr>
      <vt:lpstr>PowerPoint Presentation</vt:lpstr>
      <vt:lpstr>What are Containers? </vt:lpstr>
      <vt:lpstr>Containers are:</vt:lpstr>
      <vt:lpstr>Features of containers</vt:lpstr>
      <vt:lpstr>PowerPoint Presentation</vt:lpstr>
      <vt:lpstr>Why should you use containers?</vt:lpstr>
      <vt:lpstr>PowerPoint Presentation</vt:lpstr>
      <vt:lpstr>PowerPoint Presentation</vt:lpstr>
      <vt:lpstr>PowerPoint Presentation</vt:lpstr>
      <vt:lpstr>PowerPoint Presentation</vt:lpstr>
      <vt:lpstr>Other Advantages of Microservices:</vt:lpstr>
      <vt:lpstr>Containers Vs Virtual Machines</vt:lpstr>
      <vt:lpstr>Containers VS Virtual Machine </vt:lpstr>
      <vt:lpstr>Containers VS Virtual Machine </vt:lpstr>
      <vt:lpstr>Containers VS Virtual Machine </vt:lpstr>
      <vt:lpstr>PowerPoint Presentation</vt:lpstr>
      <vt:lpstr>Azure Container Instances (ACI)</vt:lpstr>
      <vt:lpstr>Deploy an AKS cluster using Azure CLI</vt:lpstr>
      <vt:lpstr>Deploy an AKS cluster using Azure Portal</vt:lpstr>
      <vt:lpstr>Azure Container Registry overview</vt:lpstr>
      <vt:lpstr>Deploy an image to ACR using Azure CLI</vt:lpstr>
      <vt:lpstr>Azure Container Instances Overview</vt:lpstr>
      <vt:lpstr>Implement an application using Virtual Kubelet </vt:lpstr>
      <vt:lpstr>Docker</vt:lpstr>
      <vt:lpstr>Features of Docker</vt:lpstr>
      <vt:lpstr>Features of Docker</vt:lpstr>
      <vt:lpstr>PowerPoint Presentation</vt:lpstr>
      <vt:lpstr>File system:</vt:lpstr>
      <vt:lpstr>Process table:</vt:lpstr>
      <vt:lpstr>Network interfaces:</vt:lpstr>
      <vt:lpstr>IPC facility: </vt:lpstr>
      <vt:lpstr>Device:</vt:lpstr>
      <vt:lpstr>Docker Images and Containers: </vt:lpstr>
      <vt:lpstr>What is an image? </vt:lpstr>
      <vt:lpstr>Docker container </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25</cp:revision>
  <dcterms:created xsi:type="dcterms:W3CDTF">2018-10-19T20:35:44Z</dcterms:created>
  <dcterms:modified xsi:type="dcterms:W3CDTF">2019-04-05T06:05:45Z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